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Great Vibes" charset="1" panose="02000507080000020002"/>
      <p:regular r:id="rId16"/>
    </p:embeddedFont>
    <p:embeddedFont>
      <p:font typeface="EFCO Brookshire" charset="1" panose="00000000000000000000"/>
      <p:regular r:id="rId17"/>
    </p:embeddedFont>
    <p:embeddedFont>
      <p:font typeface="Times New Roman Condensed" charset="1" panose="02030506070405020303"/>
      <p:regular r:id="rId18"/>
    </p:embeddedFont>
    <p:embeddedFont>
      <p:font typeface="Times New Roman Condensed Bold" charset="1" panose="02030806070405020303"/>
      <p:regular r:id="rId19"/>
    </p:embeddedFont>
    <p:embeddedFont>
      <p:font typeface="Canva Sans Bold" charset="1" panose="020B0803030501040103"/>
      <p:regular r:id="rId20"/>
    </p:embeddedFont>
    <p:embeddedFont>
      <p:font typeface="Canva Sans" charset="1" panose="020B05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1728" y="0"/>
            <a:ext cx="17956272" cy="10287000"/>
          </a:xfrm>
          <a:custGeom>
            <a:avLst/>
            <a:gdLst/>
            <a:ahLst/>
            <a:cxnLst/>
            <a:rect r="r" b="b" t="t" l="l"/>
            <a:pathLst>
              <a:path h="10287000" w="17956272">
                <a:moveTo>
                  <a:pt x="0" y="0"/>
                </a:moveTo>
                <a:lnTo>
                  <a:pt x="17956272" y="0"/>
                </a:lnTo>
                <a:lnTo>
                  <a:pt x="17956272" y="10287000"/>
                </a:lnTo>
                <a:lnTo>
                  <a:pt x="0" y="10287000"/>
                </a:lnTo>
                <a:lnTo>
                  <a:pt x="0" y="0"/>
                </a:lnTo>
                <a:close/>
              </a:path>
            </a:pathLst>
          </a:custGeom>
          <a:blipFill>
            <a:blip r:embed="rId2">
              <a:alphaModFix amt="87000"/>
            </a:blip>
            <a:stretch>
              <a:fillRect l="0" t="-15457" r="0" b="-15457"/>
            </a:stretch>
          </a:blipFill>
          <a:ln w="142875" cap="rnd">
            <a:solidFill>
              <a:srgbClr val="110719">
                <a:alpha val="86667"/>
              </a:srgbClr>
            </a:solidFill>
            <a:prstDash val="sysDot"/>
            <a:round/>
          </a:ln>
        </p:spPr>
      </p:sp>
      <p:sp>
        <p:nvSpPr>
          <p:cNvPr name="Freeform 3" id="3"/>
          <p:cNvSpPr/>
          <p:nvPr/>
        </p:nvSpPr>
        <p:spPr>
          <a:xfrm flipH="false" flipV="false" rot="0">
            <a:off x="125791" y="0"/>
            <a:ext cx="5846935" cy="10287000"/>
          </a:xfrm>
          <a:custGeom>
            <a:avLst/>
            <a:gdLst/>
            <a:ahLst/>
            <a:cxnLst/>
            <a:rect r="r" b="b" t="t" l="l"/>
            <a:pathLst>
              <a:path h="10287000" w="5846935">
                <a:moveTo>
                  <a:pt x="0" y="0"/>
                </a:moveTo>
                <a:lnTo>
                  <a:pt x="5846935" y="0"/>
                </a:lnTo>
                <a:lnTo>
                  <a:pt x="5846935" y="10287000"/>
                </a:lnTo>
                <a:lnTo>
                  <a:pt x="0" y="10287000"/>
                </a:lnTo>
                <a:lnTo>
                  <a:pt x="0" y="0"/>
                </a:lnTo>
                <a:close/>
              </a:path>
            </a:pathLst>
          </a:custGeom>
          <a:blipFill>
            <a:blip r:embed="rId3"/>
            <a:stretch>
              <a:fillRect l="-101963" t="0" r="-47152" b="0"/>
            </a:stretch>
          </a:blipFill>
          <a:ln cap="sq">
            <a:noFill/>
            <a:prstDash val="solid"/>
            <a:miter/>
          </a:ln>
        </p:spPr>
      </p:sp>
      <p:sp>
        <p:nvSpPr>
          <p:cNvPr name="Freeform 4" id="4"/>
          <p:cNvSpPr/>
          <p:nvPr/>
        </p:nvSpPr>
        <p:spPr>
          <a:xfrm flipH="false" flipV="false" rot="0">
            <a:off x="125791" y="0"/>
            <a:ext cx="5633077" cy="2193817"/>
          </a:xfrm>
          <a:custGeom>
            <a:avLst/>
            <a:gdLst/>
            <a:ahLst/>
            <a:cxnLst/>
            <a:rect r="r" b="b" t="t" l="l"/>
            <a:pathLst>
              <a:path h="2193817" w="5633077">
                <a:moveTo>
                  <a:pt x="0" y="0"/>
                </a:moveTo>
                <a:lnTo>
                  <a:pt x="5633077" y="0"/>
                </a:lnTo>
                <a:lnTo>
                  <a:pt x="5633077" y="2193817"/>
                </a:lnTo>
                <a:lnTo>
                  <a:pt x="0" y="2193817"/>
                </a:lnTo>
                <a:lnTo>
                  <a:pt x="0" y="0"/>
                </a:lnTo>
                <a:close/>
              </a:path>
            </a:pathLst>
          </a:custGeom>
          <a:blipFill>
            <a:blip r:embed="rId4"/>
            <a:stretch>
              <a:fillRect l="0" t="-6168" r="0" b="-6168"/>
            </a:stretch>
          </a:blipFill>
        </p:spPr>
      </p:sp>
      <p:sp>
        <p:nvSpPr>
          <p:cNvPr name="TextBox 5" id="5"/>
          <p:cNvSpPr txBox="true"/>
          <p:nvPr/>
        </p:nvSpPr>
        <p:spPr>
          <a:xfrm rot="0">
            <a:off x="7125196" y="4332949"/>
            <a:ext cx="10989725" cy="4118414"/>
          </a:xfrm>
          <a:prstGeom prst="rect">
            <a:avLst/>
          </a:prstGeom>
        </p:spPr>
        <p:txBody>
          <a:bodyPr anchor="t" rtlCol="false" tIns="0" lIns="0" bIns="0" rIns="0">
            <a:spAutoFit/>
          </a:bodyPr>
          <a:lstStyle/>
          <a:p>
            <a:pPr algn="ctr">
              <a:lnSpc>
                <a:spcPts val="10494"/>
              </a:lnSpc>
            </a:pPr>
            <a:r>
              <a:rPr lang="en-US" sz="12644">
                <a:solidFill>
                  <a:srgbClr val="92DD92"/>
                </a:solidFill>
                <a:latin typeface="Great Vibes"/>
                <a:ea typeface="Great Vibes"/>
                <a:cs typeface="Great Vibes"/>
                <a:sym typeface="Great Vibes"/>
              </a:rPr>
              <a:t>TASK</a:t>
            </a:r>
          </a:p>
          <a:p>
            <a:pPr algn="ctr">
              <a:lnSpc>
                <a:spcPts val="10494"/>
              </a:lnSpc>
            </a:pPr>
          </a:p>
          <a:p>
            <a:pPr algn="ctr">
              <a:lnSpc>
                <a:spcPts val="10494"/>
              </a:lnSpc>
            </a:pPr>
            <a:r>
              <a:rPr lang="en-US" sz="12644">
                <a:solidFill>
                  <a:srgbClr val="92DD92"/>
                </a:solidFill>
                <a:latin typeface="Great Vibes"/>
                <a:ea typeface="Great Vibes"/>
                <a:cs typeface="Great Vibes"/>
                <a:sym typeface="Great Vibes"/>
              </a:rPr>
              <a:t>MANAGER</a:t>
            </a:r>
          </a:p>
        </p:txBody>
      </p:sp>
      <p:sp>
        <p:nvSpPr>
          <p:cNvPr name="TextBox 6" id="6"/>
          <p:cNvSpPr txBox="true"/>
          <p:nvPr/>
        </p:nvSpPr>
        <p:spPr>
          <a:xfrm rot="0">
            <a:off x="0" y="3130265"/>
            <a:ext cx="5846935" cy="2301020"/>
          </a:xfrm>
          <a:prstGeom prst="rect">
            <a:avLst/>
          </a:prstGeom>
        </p:spPr>
        <p:txBody>
          <a:bodyPr anchor="t" rtlCol="false" tIns="0" lIns="0" bIns="0" rIns="0">
            <a:spAutoFit/>
          </a:bodyPr>
          <a:lstStyle/>
          <a:p>
            <a:pPr algn="ctr">
              <a:lnSpc>
                <a:spcPts val="8447"/>
              </a:lnSpc>
            </a:pPr>
            <a:r>
              <a:rPr lang="en-US" sz="11262">
                <a:solidFill>
                  <a:srgbClr val="110719"/>
                </a:solidFill>
                <a:latin typeface="EFCO Brookshire"/>
                <a:ea typeface="EFCO Brookshire"/>
                <a:cs typeface="EFCO Brookshire"/>
                <a:sym typeface="EFCO Brookshire"/>
              </a:rPr>
              <a:t>python</a:t>
            </a:r>
          </a:p>
          <a:p>
            <a:pPr algn="ctr">
              <a:lnSpc>
                <a:spcPts val="8447"/>
              </a:lnSpc>
            </a:pPr>
            <a:r>
              <a:rPr lang="en-US" sz="11262">
                <a:solidFill>
                  <a:srgbClr val="110719"/>
                </a:solidFill>
                <a:latin typeface="EFCO Brookshire"/>
                <a:ea typeface="EFCO Brookshire"/>
                <a:cs typeface="EFCO Brookshire"/>
                <a:sym typeface="EFCO Brookshire"/>
              </a:rPr>
              <a:t>project</a:t>
            </a:r>
          </a:p>
        </p:txBody>
      </p:sp>
      <p:sp>
        <p:nvSpPr>
          <p:cNvPr name="TextBox 7" id="7"/>
          <p:cNvSpPr txBox="true"/>
          <p:nvPr/>
        </p:nvSpPr>
        <p:spPr>
          <a:xfrm rot="0">
            <a:off x="986275" y="6292788"/>
            <a:ext cx="4125966" cy="3452005"/>
          </a:xfrm>
          <a:prstGeom prst="rect">
            <a:avLst/>
          </a:prstGeom>
        </p:spPr>
        <p:txBody>
          <a:bodyPr anchor="t" rtlCol="false" tIns="0" lIns="0" bIns="0" rIns="0">
            <a:spAutoFit/>
          </a:bodyPr>
          <a:lstStyle/>
          <a:p>
            <a:pPr algn="ctr">
              <a:lnSpc>
                <a:spcPts val="4996"/>
              </a:lnSpc>
            </a:pPr>
            <a:r>
              <a:rPr lang="en-US" sz="3569">
                <a:solidFill>
                  <a:srgbClr val="000000"/>
                </a:solidFill>
                <a:latin typeface="Times New Roman Condensed"/>
                <a:ea typeface="Times New Roman Condensed"/>
                <a:cs typeface="Times New Roman Condensed"/>
                <a:sym typeface="Times New Roman Condensed"/>
              </a:rPr>
              <a:t>Reg no : 12306086</a:t>
            </a:r>
          </a:p>
          <a:p>
            <a:pPr algn="ctr">
              <a:lnSpc>
                <a:spcPts val="4996"/>
              </a:lnSpc>
            </a:pPr>
            <a:r>
              <a:rPr lang="en-US" sz="3569">
                <a:solidFill>
                  <a:srgbClr val="000000"/>
                </a:solidFill>
                <a:latin typeface="Times New Roman Condensed"/>
                <a:ea typeface="Times New Roman Condensed"/>
                <a:cs typeface="Times New Roman Condensed"/>
                <a:sym typeface="Times New Roman Condensed"/>
              </a:rPr>
              <a:t>Roll no : 27</a:t>
            </a:r>
          </a:p>
          <a:p>
            <a:pPr algn="ctr">
              <a:lnSpc>
                <a:spcPts val="4996"/>
              </a:lnSpc>
            </a:pPr>
            <a:r>
              <a:rPr lang="en-US" sz="3569">
                <a:solidFill>
                  <a:srgbClr val="000000"/>
                </a:solidFill>
                <a:latin typeface="Times New Roman Condensed"/>
                <a:ea typeface="Times New Roman Condensed"/>
                <a:cs typeface="Times New Roman Condensed"/>
                <a:sym typeface="Times New Roman Condensed"/>
              </a:rPr>
              <a:t>Section : K23CH</a:t>
            </a:r>
          </a:p>
          <a:p>
            <a:pPr algn="ctr">
              <a:lnSpc>
                <a:spcPts val="4016"/>
              </a:lnSpc>
              <a:spcBef>
                <a:spcPct val="0"/>
              </a:spcBef>
            </a:pPr>
            <a:r>
              <a:rPr lang="en-US" sz="2869">
                <a:solidFill>
                  <a:srgbClr val="000000"/>
                </a:solidFill>
                <a:latin typeface="Times New Roman Condensed"/>
                <a:ea typeface="Times New Roman Condensed"/>
                <a:cs typeface="Times New Roman Condensed"/>
                <a:sym typeface="Times New Roman Condensed"/>
              </a:rPr>
              <a:t>Git url: https://github.com/tharunaadithya/tk_task_manager.git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762" y="192408"/>
            <a:ext cx="18288000" cy="10099292"/>
          </a:xfrm>
          <a:custGeom>
            <a:avLst/>
            <a:gdLst/>
            <a:ahLst/>
            <a:cxnLst/>
            <a:rect r="r" b="b" t="t" l="l"/>
            <a:pathLst>
              <a:path h="10099292" w="18288000">
                <a:moveTo>
                  <a:pt x="0" y="0"/>
                </a:moveTo>
                <a:lnTo>
                  <a:pt x="18287999" y="0"/>
                </a:lnTo>
                <a:lnTo>
                  <a:pt x="18287999" y="10099292"/>
                </a:lnTo>
                <a:lnTo>
                  <a:pt x="0" y="10099292"/>
                </a:lnTo>
                <a:lnTo>
                  <a:pt x="0" y="0"/>
                </a:lnTo>
                <a:close/>
              </a:path>
            </a:pathLst>
          </a:custGeom>
          <a:blipFill>
            <a:blip r:embed="rId2"/>
            <a:stretch>
              <a:fillRect l="0" t="-12480" r="0" b="-21746"/>
            </a:stretch>
          </a:blipFill>
        </p:spPr>
      </p:sp>
      <p:sp>
        <p:nvSpPr>
          <p:cNvPr name="Freeform 3" id="3"/>
          <p:cNvSpPr/>
          <p:nvPr/>
        </p:nvSpPr>
        <p:spPr>
          <a:xfrm flipH="false" flipV="false" rot="0">
            <a:off x="-4762" y="5975802"/>
            <a:ext cx="4068681" cy="4566901"/>
          </a:xfrm>
          <a:custGeom>
            <a:avLst/>
            <a:gdLst/>
            <a:ahLst/>
            <a:cxnLst/>
            <a:rect r="r" b="b" t="t" l="l"/>
            <a:pathLst>
              <a:path h="4566901" w="4068681">
                <a:moveTo>
                  <a:pt x="0" y="0"/>
                </a:moveTo>
                <a:lnTo>
                  <a:pt x="4068680" y="0"/>
                </a:lnTo>
                <a:lnTo>
                  <a:pt x="4068680" y="4566901"/>
                </a:lnTo>
                <a:lnTo>
                  <a:pt x="0" y="4566901"/>
                </a:lnTo>
                <a:lnTo>
                  <a:pt x="0" y="0"/>
                </a:lnTo>
                <a:close/>
              </a:path>
            </a:pathLst>
          </a:custGeom>
          <a:blipFill>
            <a:blip r:embed="rId3"/>
            <a:stretch>
              <a:fillRect l="0" t="-62406" r="-99765" b="-5299"/>
            </a:stretch>
          </a:blipFill>
        </p:spPr>
      </p:sp>
      <p:sp>
        <p:nvSpPr>
          <p:cNvPr name="Freeform 4" id="4"/>
          <p:cNvSpPr/>
          <p:nvPr/>
        </p:nvSpPr>
        <p:spPr>
          <a:xfrm flipH="false" flipV="true" rot="0">
            <a:off x="-353910" y="-724647"/>
            <a:ext cx="5237179" cy="5483957"/>
          </a:xfrm>
          <a:custGeom>
            <a:avLst/>
            <a:gdLst/>
            <a:ahLst/>
            <a:cxnLst/>
            <a:rect r="r" b="b" t="t" l="l"/>
            <a:pathLst>
              <a:path h="5483957" w="5237179">
                <a:moveTo>
                  <a:pt x="0" y="5483956"/>
                </a:moveTo>
                <a:lnTo>
                  <a:pt x="5237178" y="5483956"/>
                </a:lnTo>
                <a:lnTo>
                  <a:pt x="5237178" y="0"/>
                </a:lnTo>
                <a:lnTo>
                  <a:pt x="0" y="0"/>
                </a:lnTo>
                <a:lnTo>
                  <a:pt x="0" y="5483956"/>
                </a:lnTo>
                <a:close/>
              </a:path>
            </a:pathLst>
          </a:custGeom>
          <a:blipFill>
            <a:blip r:embed="rId4"/>
            <a:stretch>
              <a:fillRect l="0" t="0" r="0" b="0"/>
            </a:stretch>
          </a:blipFill>
        </p:spPr>
      </p:sp>
      <p:sp>
        <p:nvSpPr>
          <p:cNvPr name="Freeform 5" id="5"/>
          <p:cNvSpPr/>
          <p:nvPr/>
        </p:nvSpPr>
        <p:spPr>
          <a:xfrm flipH="true" flipV="true" rot="0">
            <a:off x="14219319" y="192408"/>
            <a:ext cx="4068681" cy="4566901"/>
          </a:xfrm>
          <a:custGeom>
            <a:avLst/>
            <a:gdLst/>
            <a:ahLst/>
            <a:cxnLst/>
            <a:rect r="r" b="b" t="t" l="l"/>
            <a:pathLst>
              <a:path h="4566901" w="4068681">
                <a:moveTo>
                  <a:pt x="4068681" y="4566901"/>
                </a:moveTo>
                <a:lnTo>
                  <a:pt x="0" y="4566901"/>
                </a:lnTo>
                <a:lnTo>
                  <a:pt x="0" y="0"/>
                </a:lnTo>
                <a:lnTo>
                  <a:pt x="4068681" y="0"/>
                </a:lnTo>
                <a:lnTo>
                  <a:pt x="4068681" y="4566901"/>
                </a:lnTo>
                <a:close/>
              </a:path>
            </a:pathLst>
          </a:custGeom>
          <a:blipFill>
            <a:blip r:embed="rId3"/>
            <a:stretch>
              <a:fillRect l="0" t="-62406" r="-99765" b="-5299"/>
            </a:stretch>
          </a:blipFill>
        </p:spPr>
      </p:sp>
      <p:sp>
        <p:nvSpPr>
          <p:cNvPr name="Freeform 6" id="6"/>
          <p:cNvSpPr/>
          <p:nvPr/>
        </p:nvSpPr>
        <p:spPr>
          <a:xfrm flipH="true" flipV="false" rot="0">
            <a:off x="13295242" y="5517274"/>
            <a:ext cx="5237179" cy="5483957"/>
          </a:xfrm>
          <a:custGeom>
            <a:avLst/>
            <a:gdLst/>
            <a:ahLst/>
            <a:cxnLst/>
            <a:rect r="r" b="b" t="t" l="l"/>
            <a:pathLst>
              <a:path h="5483957" w="5237179">
                <a:moveTo>
                  <a:pt x="5237178" y="0"/>
                </a:moveTo>
                <a:lnTo>
                  <a:pt x="0" y="0"/>
                </a:lnTo>
                <a:lnTo>
                  <a:pt x="0" y="5483957"/>
                </a:lnTo>
                <a:lnTo>
                  <a:pt x="5237178" y="5483957"/>
                </a:lnTo>
                <a:lnTo>
                  <a:pt x="5237178" y="0"/>
                </a:lnTo>
                <a:close/>
              </a:path>
            </a:pathLst>
          </a:custGeom>
          <a:blipFill>
            <a:blip r:embed="rId4"/>
            <a:stretch>
              <a:fillRect l="0" t="0" r="0" b="0"/>
            </a:stretch>
          </a:blipFill>
        </p:spPr>
      </p:sp>
      <p:sp>
        <p:nvSpPr>
          <p:cNvPr name="Freeform 7" id="7"/>
          <p:cNvSpPr/>
          <p:nvPr/>
        </p:nvSpPr>
        <p:spPr>
          <a:xfrm flipH="false" flipV="false" rot="0">
            <a:off x="5232620" y="3551675"/>
            <a:ext cx="6769329" cy="5275309"/>
          </a:xfrm>
          <a:custGeom>
            <a:avLst/>
            <a:gdLst/>
            <a:ahLst/>
            <a:cxnLst/>
            <a:rect r="r" b="b" t="t" l="l"/>
            <a:pathLst>
              <a:path h="5275309" w="6769329">
                <a:moveTo>
                  <a:pt x="0" y="0"/>
                </a:moveTo>
                <a:lnTo>
                  <a:pt x="6769329" y="0"/>
                </a:lnTo>
                <a:lnTo>
                  <a:pt x="6769329" y="5275308"/>
                </a:lnTo>
                <a:lnTo>
                  <a:pt x="0" y="5275308"/>
                </a:lnTo>
                <a:lnTo>
                  <a:pt x="0" y="0"/>
                </a:lnTo>
                <a:close/>
              </a:path>
            </a:pathLst>
          </a:custGeom>
          <a:blipFill>
            <a:blip r:embed="rId5"/>
            <a:stretch>
              <a:fillRect l="0" t="-26289" r="0" b="0"/>
            </a:stretch>
          </a:blipFill>
        </p:spPr>
      </p:sp>
      <p:sp>
        <p:nvSpPr>
          <p:cNvPr name="TextBox 8" id="8"/>
          <p:cNvSpPr txBox="true"/>
          <p:nvPr/>
        </p:nvSpPr>
        <p:spPr>
          <a:xfrm rot="0">
            <a:off x="6818045" y="4502224"/>
            <a:ext cx="3598479" cy="1327259"/>
          </a:xfrm>
          <a:prstGeom prst="rect">
            <a:avLst/>
          </a:prstGeom>
        </p:spPr>
        <p:txBody>
          <a:bodyPr anchor="t" rtlCol="false" tIns="0" lIns="0" bIns="0" rIns="0">
            <a:spAutoFit/>
          </a:bodyPr>
          <a:lstStyle/>
          <a:p>
            <a:pPr algn="ctr">
              <a:lnSpc>
                <a:spcPts val="10843"/>
              </a:lnSpc>
              <a:spcBef>
                <a:spcPct val="0"/>
              </a:spcBef>
            </a:pPr>
            <a:r>
              <a:rPr lang="en-US" sz="7745">
                <a:solidFill>
                  <a:srgbClr val="110719"/>
                </a:solidFill>
                <a:latin typeface="Great Vibes"/>
                <a:ea typeface="Great Vibes"/>
                <a:cs typeface="Great Vibes"/>
                <a:sym typeface="Great Vibes"/>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755058"/>
            <a:ext cx="2905022" cy="3531942"/>
          </a:xfrm>
          <a:custGeom>
            <a:avLst/>
            <a:gdLst/>
            <a:ahLst/>
            <a:cxnLst/>
            <a:rect r="r" b="b" t="t" l="l"/>
            <a:pathLst>
              <a:path h="3531942" w="2905022">
                <a:moveTo>
                  <a:pt x="0" y="0"/>
                </a:moveTo>
                <a:lnTo>
                  <a:pt x="2905022" y="0"/>
                </a:lnTo>
                <a:lnTo>
                  <a:pt x="2905022" y="3531942"/>
                </a:lnTo>
                <a:lnTo>
                  <a:pt x="0" y="3531942"/>
                </a:lnTo>
                <a:lnTo>
                  <a:pt x="0" y="0"/>
                </a:lnTo>
                <a:close/>
              </a:path>
            </a:pathLst>
          </a:custGeom>
          <a:blipFill>
            <a:blip r:embed="rId2"/>
            <a:stretch>
              <a:fillRect l="0" t="0" r="0" b="0"/>
            </a:stretch>
          </a:blipFill>
        </p:spPr>
      </p:sp>
      <p:sp>
        <p:nvSpPr>
          <p:cNvPr name="Freeform 3" id="3"/>
          <p:cNvSpPr/>
          <p:nvPr/>
        </p:nvSpPr>
        <p:spPr>
          <a:xfrm flipH="true" flipV="false" rot="0">
            <a:off x="14507172" y="5578174"/>
            <a:ext cx="3780828" cy="4708826"/>
          </a:xfrm>
          <a:custGeom>
            <a:avLst/>
            <a:gdLst/>
            <a:ahLst/>
            <a:cxnLst/>
            <a:rect r="r" b="b" t="t" l="l"/>
            <a:pathLst>
              <a:path h="4708826" w="3780828">
                <a:moveTo>
                  <a:pt x="3780828" y="0"/>
                </a:moveTo>
                <a:lnTo>
                  <a:pt x="0" y="0"/>
                </a:lnTo>
                <a:lnTo>
                  <a:pt x="0" y="4708826"/>
                </a:lnTo>
                <a:lnTo>
                  <a:pt x="3780828" y="4708826"/>
                </a:lnTo>
                <a:lnTo>
                  <a:pt x="3780828" y="0"/>
                </a:lnTo>
                <a:close/>
              </a:path>
            </a:pathLst>
          </a:custGeom>
          <a:blipFill>
            <a:blip r:embed="rId3"/>
            <a:stretch>
              <a:fillRect l="-3165" t="0" r="-3165" b="0"/>
            </a:stretch>
          </a:blipFill>
        </p:spPr>
      </p:sp>
      <p:sp>
        <p:nvSpPr>
          <p:cNvPr name="Freeform 4" id="4"/>
          <p:cNvSpPr/>
          <p:nvPr/>
        </p:nvSpPr>
        <p:spPr>
          <a:xfrm flipH="false" flipV="true" rot="0">
            <a:off x="0" y="0"/>
            <a:ext cx="3780828" cy="4708826"/>
          </a:xfrm>
          <a:custGeom>
            <a:avLst/>
            <a:gdLst/>
            <a:ahLst/>
            <a:cxnLst/>
            <a:rect r="r" b="b" t="t" l="l"/>
            <a:pathLst>
              <a:path h="4708826" w="3780828">
                <a:moveTo>
                  <a:pt x="0" y="4708826"/>
                </a:moveTo>
                <a:lnTo>
                  <a:pt x="3780828" y="4708826"/>
                </a:lnTo>
                <a:lnTo>
                  <a:pt x="3780828" y="0"/>
                </a:lnTo>
                <a:lnTo>
                  <a:pt x="0" y="0"/>
                </a:lnTo>
                <a:lnTo>
                  <a:pt x="0" y="4708826"/>
                </a:lnTo>
                <a:close/>
              </a:path>
            </a:pathLst>
          </a:custGeom>
          <a:blipFill>
            <a:blip r:embed="rId3"/>
            <a:stretch>
              <a:fillRect l="-3165" t="0" r="-3165" b="0"/>
            </a:stretch>
          </a:blipFill>
        </p:spPr>
      </p:sp>
      <p:sp>
        <p:nvSpPr>
          <p:cNvPr name="Freeform 5" id="5"/>
          <p:cNvSpPr/>
          <p:nvPr/>
        </p:nvSpPr>
        <p:spPr>
          <a:xfrm flipH="true" flipV="true" rot="0">
            <a:off x="15382978" y="0"/>
            <a:ext cx="2905022" cy="3781125"/>
          </a:xfrm>
          <a:custGeom>
            <a:avLst/>
            <a:gdLst/>
            <a:ahLst/>
            <a:cxnLst/>
            <a:rect r="r" b="b" t="t" l="l"/>
            <a:pathLst>
              <a:path h="3781125" w="2905022">
                <a:moveTo>
                  <a:pt x="2905022" y="3781125"/>
                </a:moveTo>
                <a:lnTo>
                  <a:pt x="0" y="3781125"/>
                </a:lnTo>
                <a:lnTo>
                  <a:pt x="0" y="0"/>
                </a:lnTo>
                <a:lnTo>
                  <a:pt x="2905022" y="0"/>
                </a:lnTo>
                <a:lnTo>
                  <a:pt x="2905022" y="3781125"/>
                </a:lnTo>
                <a:close/>
              </a:path>
            </a:pathLst>
          </a:custGeom>
          <a:blipFill>
            <a:blip r:embed="rId2"/>
            <a:stretch>
              <a:fillRect l="-3527" t="0" r="-3527" b="0"/>
            </a:stretch>
          </a:blipFill>
        </p:spPr>
      </p:sp>
      <p:sp>
        <p:nvSpPr>
          <p:cNvPr name="TextBox 6" id="6"/>
          <p:cNvSpPr txBox="true"/>
          <p:nvPr/>
        </p:nvSpPr>
        <p:spPr>
          <a:xfrm rot="0">
            <a:off x="6477038" y="41096"/>
            <a:ext cx="4880868" cy="1571345"/>
          </a:xfrm>
          <a:prstGeom prst="rect">
            <a:avLst/>
          </a:prstGeom>
        </p:spPr>
        <p:txBody>
          <a:bodyPr anchor="t" rtlCol="false" tIns="0" lIns="0" bIns="0" rIns="0">
            <a:spAutoFit/>
          </a:bodyPr>
          <a:lstStyle/>
          <a:p>
            <a:pPr algn="ctr">
              <a:lnSpc>
                <a:spcPts val="11565"/>
              </a:lnSpc>
            </a:pPr>
            <a:r>
              <a:rPr lang="en-US" sz="8261">
                <a:solidFill>
                  <a:srgbClr val="000000"/>
                </a:solidFill>
                <a:latin typeface="Times New Roman Condensed"/>
                <a:ea typeface="Times New Roman Condensed"/>
                <a:cs typeface="Times New Roman Condensed"/>
                <a:sym typeface="Times New Roman Condensed"/>
              </a:rPr>
              <a:t> Introducton </a:t>
            </a:r>
          </a:p>
        </p:txBody>
      </p:sp>
      <p:sp>
        <p:nvSpPr>
          <p:cNvPr name="TextBox 7" id="7"/>
          <p:cNvSpPr txBox="true"/>
          <p:nvPr/>
        </p:nvSpPr>
        <p:spPr>
          <a:xfrm rot="0">
            <a:off x="0" y="1549579"/>
            <a:ext cx="17415861" cy="7493741"/>
          </a:xfrm>
          <a:prstGeom prst="rect">
            <a:avLst/>
          </a:prstGeom>
        </p:spPr>
        <p:txBody>
          <a:bodyPr anchor="t" rtlCol="false" tIns="0" lIns="0" bIns="0" rIns="0">
            <a:spAutoFit/>
          </a:bodyPr>
          <a:lstStyle/>
          <a:p>
            <a:pPr algn="ctr">
              <a:lnSpc>
                <a:spcPts val="5384"/>
              </a:lnSpc>
            </a:pPr>
            <a:r>
              <a:rPr lang="en-US" sz="3845">
                <a:solidFill>
                  <a:srgbClr val="000000"/>
                </a:solidFill>
                <a:latin typeface="Times New Roman Condensed"/>
                <a:ea typeface="Times New Roman Condensed"/>
                <a:cs typeface="Times New Roman Condensed"/>
                <a:sym typeface="Times New Roman Condensed"/>
              </a:rPr>
              <a:t>Tkinter is a python library that is used in developing and implementing Graphical User </a:t>
            </a:r>
          </a:p>
          <a:p>
            <a:pPr algn="ctr">
              <a:lnSpc>
                <a:spcPts val="5384"/>
              </a:lnSpc>
            </a:pPr>
            <a:r>
              <a:rPr lang="en-US" sz="3845">
                <a:solidFill>
                  <a:srgbClr val="000000"/>
                </a:solidFill>
                <a:latin typeface="Times New Roman Condensed"/>
                <a:ea typeface="Times New Roman Condensed"/>
                <a:cs typeface="Times New Roman Condensed"/>
                <a:sym typeface="Times New Roman Condensed"/>
              </a:rPr>
              <a:t>Interface also called GUI . In this this fast paced world , major web applications are based on </a:t>
            </a:r>
          </a:p>
          <a:p>
            <a:pPr algn="ctr">
              <a:lnSpc>
                <a:spcPts val="5384"/>
              </a:lnSpc>
            </a:pPr>
            <a:r>
              <a:rPr lang="en-US" sz="3845">
                <a:solidFill>
                  <a:srgbClr val="000000"/>
                </a:solidFill>
                <a:latin typeface="Times New Roman Condensed"/>
                <a:ea typeface="Times New Roman Condensed"/>
                <a:cs typeface="Times New Roman Condensed"/>
                <a:sym typeface="Times New Roman Condensed"/>
              </a:rPr>
              <a:t>GUIs due to their convenience , responsiveness, ease, small learning curve . These applications prioritize user experience rather than functionality to attract user traffic. The following </a:t>
            </a:r>
          </a:p>
          <a:p>
            <a:pPr algn="ctr">
              <a:lnSpc>
                <a:spcPts val="5384"/>
              </a:lnSpc>
            </a:pPr>
            <a:r>
              <a:rPr lang="en-US" sz="3845">
                <a:solidFill>
                  <a:srgbClr val="000000"/>
                </a:solidFill>
                <a:latin typeface="Times New Roman Condensed"/>
                <a:ea typeface="Times New Roman Condensed"/>
                <a:cs typeface="Times New Roman Condensed"/>
                <a:sym typeface="Times New Roman Condensed"/>
              </a:rPr>
              <a:t>benefits offered by the tkinter library</a:t>
            </a:r>
          </a:p>
          <a:p>
            <a:pPr algn="l" marL="830317" indent="-415159" lvl="1">
              <a:lnSpc>
                <a:spcPts val="5384"/>
              </a:lnSpc>
              <a:buFont typeface="Arial"/>
              <a:buChar char="•"/>
            </a:pPr>
            <a:r>
              <a:rPr lang="en-US" sz="3845">
                <a:solidFill>
                  <a:srgbClr val="000000"/>
                </a:solidFill>
                <a:latin typeface="Times New Roman Condensed"/>
                <a:ea typeface="Times New Roman Condensed"/>
                <a:cs typeface="Times New Roman Condensed"/>
                <a:sym typeface="Times New Roman Condensed"/>
              </a:rPr>
              <a:t>     Usability</a:t>
            </a:r>
          </a:p>
          <a:p>
            <a:pPr algn="l" marL="830317" indent="-415159" lvl="1">
              <a:lnSpc>
                <a:spcPts val="5384"/>
              </a:lnSpc>
              <a:buFont typeface="Arial"/>
              <a:buChar char="•"/>
            </a:pPr>
            <a:r>
              <a:rPr lang="en-US" sz="3845">
                <a:solidFill>
                  <a:srgbClr val="000000"/>
                </a:solidFill>
                <a:latin typeface="Times New Roman Condensed"/>
                <a:ea typeface="Times New Roman Condensed"/>
                <a:cs typeface="Times New Roman Condensed"/>
                <a:sym typeface="Times New Roman Condensed"/>
              </a:rPr>
              <a:t>     Scalability</a:t>
            </a:r>
          </a:p>
          <a:p>
            <a:pPr algn="l" marL="830317" indent="-415159" lvl="1">
              <a:lnSpc>
                <a:spcPts val="5384"/>
              </a:lnSpc>
              <a:buFont typeface="Arial"/>
              <a:buChar char="•"/>
            </a:pPr>
            <a:r>
              <a:rPr lang="en-US" sz="3845">
                <a:solidFill>
                  <a:srgbClr val="000000"/>
                </a:solidFill>
                <a:latin typeface="Times New Roman Condensed"/>
                <a:ea typeface="Times New Roman Condensed"/>
                <a:cs typeface="Times New Roman Condensed"/>
                <a:sym typeface="Times New Roman Condensed"/>
              </a:rPr>
              <a:t>     Ease of navigation and error handling and specification</a:t>
            </a:r>
          </a:p>
          <a:p>
            <a:pPr algn="l" marL="830317" indent="-415159" lvl="1">
              <a:lnSpc>
                <a:spcPts val="5384"/>
              </a:lnSpc>
              <a:buFont typeface="Arial"/>
              <a:buChar char="•"/>
            </a:pPr>
            <a:r>
              <a:rPr lang="en-US" sz="3845">
                <a:solidFill>
                  <a:srgbClr val="000000"/>
                </a:solidFill>
                <a:latin typeface="Times New Roman Condensed"/>
                <a:ea typeface="Times New Roman Condensed"/>
                <a:cs typeface="Times New Roman Condensed"/>
                <a:sym typeface="Times New Roman Condensed"/>
              </a:rPr>
              <a:t>     Visual representation and digitization</a:t>
            </a:r>
          </a:p>
          <a:p>
            <a:pPr algn="l" marL="830317" indent="-415159" lvl="1">
              <a:lnSpc>
                <a:spcPts val="5384"/>
              </a:lnSpc>
              <a:buFont typeface="Arial"/>
              <a:buChar char="•"/>
            </a:pPr>
            <a:r>
              <a:rPr lang="en-US" sz="3845">
                <a:solidFill>
                  <a:srgbClr val="000000"/>
                </a:solidFill>
                <a:latin typeface="Times New Roman Condensed"/>
                <a:ea typeface="Times New Roman Condensed"/>
                <a:cs typeface="Times New Roman Condensed"/>
                <a:sym typeface="Times New Roman Condensed"/>
              </a:rPr>
              <a:t>     Multitasking</a:t>
            </a:r>
          </a:p>
          <a:p>
            <a:pPr algn="ctr">
              <a:lnSpc>
                <a:spcPts val="5384"/>
              </a:lnSpc>
              <a:spcBef>
                <a:spcPct val="0"/>
              </a:spcBef>
            </a:pPr>
            <a:r>
              <a:rPr lang="en-US" sz="3845">
                <a:solidFill>
                  <a:srgbClr val="000000"/>
                </a:solidFill>
                <a:latin typeface="Times New Roman Condensed"/>
                <a:ea typeface="Times New Roman Condensed"/>
                <a:cs typeface="Times New Roman Condensed"/>
                <a:sym typeface="Times New Roman Condensed"/>
              </a:rPr>
              <a: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755058"/>
            <a:ext cx="2905022" cy="3531942"/>
          </a:xfrm>
          <a:custGeom>
            <a:avLst/>
            <a:gdLst/>
            <a:ahLst/>
            <a:cxnLst/>
            <a:rect r="r" b="b" t="t" l="l"/>
            <a:pathLst>
              <a:path h="3531942" w="2905022">
                <a:moveTo>
                  <a:pt x="0" y="0"/>
                </a:moveTo>
                <a:lnTo>
                  <a:pt x="2905022" y="0"/>
                </a:lnTo>
                <a:lnTo>
                  <a:pt x="2905022" y="3531942"/>
                </a:lnTo>
                <a:lnTo>
                  <a:pt x="0" y="3531942"/>
                </a:lnTo>
                <a:lnTo>
                  <a:pt x="0" y="0"/>
                </a:lnTo>
                <a:close/>
              </a:path>
            </a:pathLst>
          </a:custGeom>
          <a:blipFill>
            <a:blip r:embed="rId2"/>
            <a:stretch>
              <a:fillRect l="0" t="0" r="0" b="0"/>
            </a:stretch>
          </a:blipFill>
        </p:spPr>
      </p:sp>
      <p:sp>
        <p:nvSpPr>
          <p:cNvPr name="Freeform 3" id="3"/>
          <p:cNvSpPr/>
          <p:nvPr/>
        </p:nvSpPr>
        <p:spPr>
          <a:xfrm flipH="true" flipV="true" rot="0">
            <a:off x="15382978" y="0"/>
            <a:ext cx="2905022" cy="3531942"/>
          </a:xfrm>
          <a:custGeom>
            <a:avLst/>
            <a:gdLst/>
            <a:ahLst/>
            <a:cxnLst/>
            <a:rect r="r" b="b" t="t" l="l"/>
            <a:pathLst>
              <a:path h="3531942" w="2905022">
                <a:moveTo>
                  <a:pt x="2905022" y="3531942"/>
                </a:moveTo>
                <a:lnTo>
                  <a:pt x="0" y="3531942"/>
                </a:lnTo>
                <a:lnTo>
                  <a:pt x="0" y="0"/>
                </a:lnTo>
                <a:lnTo>
                  <a:pt x="2905022" y="0"/>
                </a:lnTo>
                <a:lnTo>
                  <a:pt x="2905022" y="3531942"/>
                </a:lnTo>
                <a:close/>
              </a:path>
            </a:pathLst>
          </a:custGeom>
          <a:blipFill>
            <a:blip r:embed="rId2"/>
            <a:stretch>
              <a:fillRect l="0" t="0" r="0" b="0"/>
            </a:stretch>
          </a:blipFill>
        </p:spPr>
      </p:sp>
      <p:sp>
        <p:nvSpPr>
          <p:cNvPr name="Freeform 4" id="4"/>
          <p:cNvSpPr/>
          <p:nvPr/>
        </p:nvSpPr>
        <p:spPr>
          <a:xfrm flipH="false" flipV="true" rot="0">
            <a:off x="0" y="0"/>
            <a:ext cx="3780828" cy="4708826"/>
          </a:xfrm>
          <a:custGeom>
            <a:avLst/>
            <a:gdLst/>
            <a:ahLst/>
            <a:cxnLst/>
            <a:rect r="r" b="b" t="t" l="l"/>
            <a:pathLst>
              <a:path h="4708826" w="3780828">
                <a:moveTo>
                  <a:pt x="0" y="4708826"/>
                </a:moveTo>
                <a:lnTo>
                  <a:pt x="3780828" y="4708826"/>
                </a:lnTo>
                <a:lnTo>
                  <a:pt x="3780828" y="0"/>
                </a:lnTo>
                <a:lnTo>
                  <a:pt x="0" y="0"/>
                </a:lnTo>
                <a:lnTo>
                  <a:pt x="0" y="4708826"/>
                </a:lnTo>
                <a:close/>
              </a:path>
            </a:pathLst>
          </a:custGeom>
          <a:blipFill>
            <a:blip r:embed="rId3"/>
            <a:stretch>
              <a:fillRect l="-3165" t="0" r="-3165" b="0"/>
            </a:stretch>
          </a:blipFill>
        </p:spPr>
      </p:sp>
      <p:sp>
        <p:nvSpPr>
          <p:cNvPr name="TextBox 5" id="5"/>
          <p:cNvSpPr txBox="true"/>
          <p:nvPr/>
        </p:nvSpPr>
        <p:spPr>
          <a:xfrm rot="0">
            <a:off x="4208811" y="161931"/>
            <a:ext cx="10746185" cy="1438264"/>
          </a:xfrm>
          <a:prstGeom prst="rect">
            <a:avLst/>
          </a:prstGeom>
        </p:spPr>
        <p:txBody>
          <a:bodyPr anchor="t" rtlCol="false" tIns="0" lIns="0" bIns="0" rIns="0">
            <a:spAutoFit/>
          </a:bodyPr>
          <a:lstStyle/>
          <a:p>
            <a:pPr algn="ctr">
              <a:lnSpc>
                <a:spcPts val="10500"/>
              </a:lnSpc>
            </a:pPr>
            <a:r>
              <a:rPr lang="en-US" sz="7500" b="true">
                <a:solidFill>
                  <a:srgbClr val="000000"/>
                </a:solidFill>
                <a:latin typeface="Times New Roman Condensed Bold"/>
                <a:ea typeface="Times New Roman Condensed Bold"/>
                <a:cs typeface="Times New Roman Condensed Bold"/>
                <a:sym typeface="Times New Roman Condensed Bold"/>
              </a:rPr>
              <a:t>Task Management Application </a:t>
            </a:r>
          </a:p>
        </p:txBody>
      </p:sp>
      <p:sp>
        <p:nvSpPr>
          <p:cNvPr name="TextBox 6" id="6"/>
          <p:cNvSpPr txBox="true"/>
          <p:nvPr/>
        </p:nvSpPr>
        <p:spPr>
          <a:xfrm rot="0">
            <a:off x="1028700" y="1613571"/>
            <a:ext cx="16809443" cy="4279965"/>
          </a:xfrm>
          <a:prstGeom prst="rect">
            <a:avLst/>
          </a:prstGeom>
        </p:spPr>
        <p:txBody>
          <a:bodyPr anchor="t" rtlCol="false" tIns="0" lIns="0" bIns="0" rIns="0">
            <a:spAutoFit/>
          </a:bodyPr>
          <a:lstStyle/>
          <a:p>
            <a:pPr algn="just">
              <a:lnSpc>
                <a:spcPts val="5596"/>
              </a:lnSpc>
            </a:pPr>
            <a:r>
              <a:rPr lang="en-US" sz="3997">
                <a:solidFill>
                  <a:srgbClr val="000000"/>
                </a:solidFill>
                <a:latin typeface="Times New Roman Condensed"/>
                <a:ea typeface="Times New Roman Condensed"/>
                <a:cs typeface="Times New Roman Condensed"/>
                <a:sym typeface="Times New Roman Condensed"/>
              </a:rPr>
              <a:t>The objective of this project is to develop a comprehensive application that allows user to plan </a:t>
            </a:r>
          </a:p>
          <a:p>
            <a:pPr algn="just">
              <a:lnSpc>
                <a:spcPts val="5596"/>
              </a:lnSpc>
            </a:pPr>
            <a:r>
              <a:rPr lang="en-US" sz="3997">
                <a:solidFill>
                  <a:srgbClr val="000000"/>
                </a:solidFill>
                <a:latin typeface="Times New Roman Condensed"/>
                <a:ea typeface="Times New Roman Condensed"/>
                <a:cs typeface="Times New Roman Condensed"/>
                <a:sym typeface="Times New Roman Condensed"/>
              </a:rPr>
              <a:t>and organize their day to day tasks , allowing them to prioritize, manage , organize the actions </a:t>
            </a:r>
          </a:p>
          <a:p>
            <a:pPr algn="just">
              <a:lnSpc>
                <a:spcPts val="5596"/>
              </a:lnSpc>
            </a:pPr>
            <a:r>
              <a:rPr lang="en-US" sz="3997">
                <a:solidFill>
                  <a:srgbClr val="000000"/>
                </a:solidFill>
                <a:latin typeface="Times New Roman Condensed"/>
                <a:ea typeface="Times New Roman Condensed"/>
                <a:cs typeface="Times New Roman Condensed"/>
                <a:sym typeface="Times New Roman Condensed"/>
              </a:rPr>
              <a:t>to achieve their goals through  consistent  and structured manner. The application is </a:t>
            </a:r>
          </a:p>
          <a:p>
            <a:pPr algn="just">
              <a:lnSpc>
                <a:spcPts val="5596"/>
              </a:lnSpc>
            </a:pPr>
            <a:r>
              <a:rPr lang="en-US" sz="3997">
                <a:solidFill>
                  <a:srgbClr val="000000"/>
                </a:solidFill>
                <a:latin typeface="Times New Roman Condensed"/>
                <a:ea typeface="Times New Roman Condensed"/>
                <a:cs typeface="Times New Roman Condensed"/>
                <a:sym typeface="Times New Roman Condensed"/>
              </a:rPr>
              <a:t>implemented using python based libraries like Tkinter, Custom Tkinter . Techniques like   </a:t>
            </a:r>
          </a:p>
          <a:p>
            <a:pPr algn="just">
              <a:lnSpc>
                <a:spcPts val="5596"/>
              </a:lnSpc>
            </a:pPr>
            <a:r>
              <a:rPr lang="en-US" sz="3997">
                <a:solidFill>
                  <a:srgbClr val="000000"/>
                </a:solidFill>
                <a:latin typeface="Times New Roman Condensed"/>
                <a:ea typeface="Times New Roman Condensed"/>
                <a:cs typeface="Times New Roman Condensed"/>
                <a:sym typeface="Times New Roman Condensed"/>
              </a:rPr>
              <a:t>classes and objects are used for code modularity, reusability and scalability. Github is used in </a:t>
            </a:r>
          </a:p>
          <a:p>
            <a:pPr algn="just">
              <a:lnSpc>
                <a:spcPts val="5596"/>
              </a:lnSpc>
              <a:spcBef>
                <a:spcPct val="0"/>
              </a:spcBef>
            </a:pPr>
            <a:r>
              <a:rPr lang="en-US" sz="3997">
                <a:solidFill>
                  <a:srgbClr val="000000"/>
                </a:solidFill>
                <a:latin typeface="Times New Roman Condensed"/>
                <a:ea typeface="Times New Roman Condensed"/>
                <a:cs typeface="Times New Roman Condensed"/>
                <a:sym typeface="Times New Roman Condensed"/>
              </a:rPr>
              <a:t>version control and code management . </a:t>
            </a:r>
          </a:p>
        </p:txBody>
      </p:sp>
      <p:sp>
        <p:nvSpPr>
          <p:cNvPr name="TextBox 7" id="7"/>
          <p:cNvSpPr txBox="true"/>
          <p:nvPr/>
        </p:nvSpPr>
        <p:spPr>
          <a:xfrm rot="0">
            <a:off x="1223077" y="6123634"/>
            <a:ext cx="5472172" cy="4163366"/>
          </a:xfrm>
          <a:prstGeom prst="rect">
            <a:avLst/>
          </a:prstGeom>
        </p:spPr>
        <p:txBody>
          <a:bodyPr anchor="t" rtlCol="false" tIns="0" lIns="0" bIns="0" rIns="0">
            <a:spAutoFit/>
          </a:bodyPr>
          <a:lstStyle/>
          <a:p>
            <a:pPr algn="l">
              <a:lnSpc>
                <a:spcPts val="4288"/>
              </a:lnSpc>
            </a:pPr>
            <a:r>
              <a:rPr lang="en-US" sz="3062">
                <a:solidFill>
                  <a:srgbClr val="000000"/>
                </a:solidFill>
                <a:latin typeface="Times New Roman Condensed"/>
                <a:ea typeface="Times New Roman Condensed"/>
                <a:cs typeface="Times New Roman Condensed"/>
                <a:sym typeface="Times New Roman Condensed"/>
              </a:rPr>
              <a:t>Advantages of task management application:</a:t>
            </a:r>
          </a:p>
          <a:p>
            <a:pPr algn="l" marL="618115" indent="-309057" lvl="1">
              <a:lnSpc>
                <a:spcPts val="4008"/>
              </a:lnSpc>
              <a:buFont typeface="Arial"/>
              <a:buChar char="•"/>
            </a:pPr>
            <a:r>
              <a:rPr lang="en-US" sz="2862">
                <a:solidFill>
                  <a:srgbClr val="000000"/>
                </a:solidFill>
                <a:latin typeface="Times New Roman Condensed"/>
                <a:ea typeface="Times New Roman Condensed"/>
                <a:cs typeface="Times New Roman Condensed"/>
                <a:sym typeface="Times New Roman Condensed"/>
              </a:rPr>
              <a:t>Improved Productivity</a:t>
            </a:r>
          </a:p>
          <a:p>
            <a:pPr algn="l" marL="618115" indent="-309057" lvl="1">
              <a:lnSpc>
                <a:spcPts val="4008"/>
              </a:lnSpc>
              <a:buFont typeface="Arial"/>
              <a:buChar char="•"/>
            </a:pPr>
            <a:r>
              <a:rPr lang="en-US" sz="2862">
                <a:solidFill>
                  <a:srgbClr val="000000"/>
                </a:solidFill>
                <a:latin typeface="Times New Roman Condensed"/>
                <a:ea typeface="Times New Roman Condensed"/>
                <a:cs typeface="Times New Roman Condensed"/>
                <a:sym typeface="Times New Roman Condensed"/>
              </a:rPr>
              <a:t>Enhanced Collaboration</a:t>
            </a:r>
          </a:p>
          <a:p>
            <a:pPr algn="l" marL="618115" indent="-309057" lvl="1">
              <a:lnSpc>
                <a:spcPts val="4008"/>
              </a:lnSpc>
              <a:buFont typeface="Arial"/>
              <a:buChar char="•"/>
            </a:pPr>
            <a:r>
              <a:rPr lang="en-US" sz="2862">
                <a:solidFill>
                  <a:srgbClr val="000000"/>
                </a:solidFill>
                <a:latin typeface="Times New Roman Condensed"/>
                <a:ea typeface="Times New Roman Condensed"/>
                <a:cs typeface="Times New Roman Condensed"/>
                <a:sym typeface="Times New Roman Condensed"/>
              </a:rPr>
              <a:t>Reduced Stress</a:t>
            </a:r>
          </a:p>
          <a:p>
            <a:pPr algn="l" marL="618115" indent="-309057" lvl="1">
              <a:lnSpc>
                <a:spcPts val="4008"/>
              </a:lnSpc>
              <a:buFont typeface="Arial"/>
              <a:buChar char="•"/>
            </a:pPr>
            <a:r>
              <a:rPr lang="en-US" sz="2862">
                <a:solidFill>
                  <a:srgbClr val="000000"/>
                </a:solidFill>
                <a:latin typeface="Times New Roman Condensed"/>
                <a:ea typeface="Times New Roman Condensed"/>
                <a:cs typeface="Times New Roman Condensed"/>
                <a:sym typeface="Times New Roman Condensed"/>
              </a:rPr>
              <a:t>Better Decision-Making</a:t>
            </a:r>
          </a:p>
          <a:p>
            <a:pPr algn="l" marL="618115" indent="-309057" lvl="1">
              <a:lnSpc>
                <a:spcPts val="4008"/>
              </a:lnSpc>
              <a:buFont typeface="Arial"/>
              <a:buChar char="•"/>
            </a:pPr>
            <a:r>
              <a:rPr lang="en-US" sz="2862">
                <a:solidFill>
                  <a:srgbClr val="000000"/>
                </a:solidFill>
                <a:latin typeface="Times New Roman Condensed"/>
                <a:ea typeface="Times New Roman Condensed"/>
                <a:cs typeface="Times New Roman Condensed"/>
                <a:sym typeface="Times New Roman Condensed"/>
              </a:rPr>
              <a:t>Increased Accountability</a:t>
            </a:r>
          </a:p>
          <a:p>
            <a:pPr algn="l">
              <a:lnSpc>
                <a:spcPts val="4008"/>
              </a:lnSpc>
            </a:pPr>
          </a:p>
        </p:txBody>
      </p:sp>
      <p:sp>
        <p:nvSpPr>
          <p:cNvPr name="TextBox 8" id="8"/>
          <p:cNvSpPr txBox="true"/>
          <p:nvPr/>
        </p:nvSpPr>
        <p:spPr>
          <a:xfrm rot="0">
            <a:off x="6695249" y="5931636"/>
            <a:ext cx="9094673" cy="4203972"/>
          </a:xfrm>
          <a:prstGeom prst="rect">
            <a:avLst/>
          </a:prstGeom>
        </p:spPr>
        <p:txBody>
          <a:bodyPr anchor="t" rtlCol="false" tIns="0" lIns="0" bIns="0" rIns="0">
            <a:spAutoFit/>
          </a:bodyPr>
          <a:lstStyle/>
          <a:p>
            <a:pPr algn="l">
              <a:lnSpc>
                <a:spcPts val="4254"/>
              </a:lnSpc>
            </a:pPr>
            <a:r>
              <a:rPr lang="en-US" sz="3039">
                <a:solidFill>
                  <a:srgbClr val="000000"/>
                </a:solidFill>
                <a:latin typeface="Times New Roman Condensed"/>
                <a:ea typeface="Times New Roman Condensed"/>
                <a:cs typeface="Times New Roman Condensed"/>
                <a:sym typeface="Times New Roman Condensed"/>
              </a:rPr>
              <a:t>Advantages of using python tools :</a:t>
            </a:r>
          </a:p>
          <a:p>
            <a:pPr algn="l" marL="569819" indent="-284909" lvl="1">
              <a:lnSpc>
                <a:spcPts val="3694"/>
              </a:lnSpc>
              <a:buFont typeface="Arial"/>
              <a:buChar char="•"/>
            </a:pPr>
            <a:r>
              <a:rPr lang="en-US" sz="2639">
                <a:solidFill>
                  <a:srgbClr val="000000"/>
                </a:solidFill>
                <a:latin typeface="Times New Roman Condensed"/>
                <a:ea typeface="Times New Roman Condensed"/>
                <a:cs typeface="Times New Roman Condensed"/>
                <a:sym typeface="Times New Roman Condensed"/>
              </a:rPr>
              <a:t>Python: A versatile and beginner-friendly programming language.</a:t>
            </a:r>
          </a:p>
          <a:p>
            <a:pPr algn="l" marL="569819" indent="-284909" lvl="1">
              <a:lnSpc>
                <a:spcPts val="3694"/>
              </a:lnSpc>
              <a:buFont typeface="Arial"/>
              <a:buChar char="•"/>
            </a:pPr>
            <a:r>
              <a:rPr lang="en-US" sz="2639">
                <a:solidFill>
                  <a:srgbClr val="000000"/>
                </a:solidFill>
                <a:latin typeface="Times New Roman Condensed"/>
                <a:ea typeface="Times New Roman Condensed"/>
                <a:cs typeface="Times New Roman Condensed"/>
                <a:sym typeface="Times New Roman Condensed"/>
              </a:rPr>
              <a:t>Tkinter: A standard Python library for creating graphical user interfaces (GUIs).</a:t>
            </a:r>
          </a:p>
          <a:p>
            <a:pPr algn="l" marL="569819" indent="-284909" lvl="1">
              <a:lnSpc>
                <a:spcPts val="3694"/>
              </a:lnSpc>
              <a:buFont typeface="Arial"/>
              <a:buChar char="•"/>
            </a:pPr>
            <a:r>
              <a:rPr lang="en-US" sz="2639">
                <a:solidFill>
                  <a:srgbClr val="000000"/>
                </a:solidFill>
                <a:latin typeface="Times New Roman Condensed"/>
                <a:ea typeface="Times New Roman Condensed"/>
                <a:cs typeface="Times New Roman Condensed"/>
                <a:sym typeface="Times New Roman Condensed"/>
              </a:rPr>
              <a:t>Classes and Objects: A fundamental concept in object-oriented programming for creating reusable code structures.</a:t>
            </a:r>
          </a:p>
          <a:p>
            <a:pPr algn="l" marL="569819" indent="-284909" lvl="1">
              <a:lnSpc>
                <a:spcPts val="3694"/>
              </a:lnSpc>
              <a:buFont typeface="Arial"/>
              <a:buChar char="•"/>
            </a:pPr>
            <a:r>
              <a:rPr lang="en-US" sz="2639">
                <a:solidFill>
                  <a:srgbClr val="000000"/>
                </a:solidFill>
                <a:latin typeface="Times New Roman Condensed"/>
                <a:ea typeface="Times New Roman Condensed"/>
                <a:cs typeface="Times New Roman Condensed"/>
                <a:sym typeface="Times New Roman Condensed"/>
              </a:rPr>
              <a:t>Procedural Programming: A programming paradigm that focuses on procedures or functions to solve problems.</a:t>
            </a:r>
          </a:p>
          <a:p>
            <a:pPr algn="l">
              <a:lnSpc>
                <a:spcPts val="2715"/>
              </a:lnSpc>
            </a:pPr>
          </a:p>
        </p:txBody>
      </p:sp>
      <p:sp>
        <p:nvSpPr>
          <p:cNvPr name="Freeform 9" id="9"/>
          <p:cNvSpPr/>
          <p:nvPr/>
        </p:nvSpPr>
        <p:spPr>
          <a:xfrm flipH="true" flipV="false" rot="0">
            <a:off x="15382978" y="6603666"/>
            <a:ext cx="2905022" cy="3531942"/>
          </a:xfrm>
          <a:custGeom>
            <a:avLst/>
            <a:gdLst/>
            <a:ahLst/>
            <a:cxnLst/>
            <a:rect r="r" b="b" t="t" l="l"/>
            <a:pathLst>
              <a:path h="3531942" w="2905022">
                <a:moveTo>
                  <a:pt x="2905022" y="0"/>
                </a:moveTo>
                <a:lnTo>
                  <a:pt x="0" y="0"/>
                </a:lnTo>
                <a:lnTo>
                  <a:pt x="0" y="3531942"/>
                </a:lnTo>
                <a:lnTo>
                  <a:pt x="2905022" y="3531942"/>
                </a:lnTo>
                <a:lnTo>
                  <a:pt x="2905022"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045476" y="200031"/>
            <a:ext cx="3305374" cy="1244588"/>
          </a:xfrm>
          <a:prstGeom prst="rect">
            <a:avLst/>
          </a:prstGeom>
        </p:spPr>
        <p:txBody>
          <a:bodyPr anchor="t" rtlCol="false" tIns="0" lIns="0" bIns="0" rIns="0">
            <a:spAutoFit/>
          </a:bodyPr>
          <a:lstStyle/>
          <a:p>
            <a:pPr algn="ctr">
              <a:lnSpc>
                <a:spcPts val="9100"/>
              </a:lnSpc>
            </a:pPr>
            <a:r>
              <a:rPr lang="en-US" sz="6500" b="true">
                <a:solidFill>
                  <a:srgbClr val="000000"/>
                </a:solidFill>
                <a:latin typeface="Times New Roman Condensed Bold"/>
                <a:ea typeface="Times New Roman Condensed Bold"/>
                <a:cs typeface="Times New Roman Condensed Bold"/>
                <a:sym typeface="Times New Roman Condensed Bold"/>
              </a:rPr>
              <a:t>Objectives </a:t>
            </a:r>
          </a:p>
        </p:txBody>
      </p:sp>
      <p:sp>
        <p:nvSpPr>
          <p:cNvPr name="Freeform 3" id="3"/>
          <p:cNvSpPr/>
          <p:nvPr/>
        </p:nvSpPr>
        <p:spPr>
          <a:xfrm flipH="false" flipV="false" rot="0">
            <a:off x="0" y="6047573"/>
            <a:ext cx="3403937" cy="4239427"/>
          </a:xfrm>
          <a:custGeom>
            <a:avLst/>
            <a:gdLst/>
            <a:ahLst/>
            <a:cxnLst/>
            <a:rect r="r" b="b" t="t" l="l"/>
            <a:pathLst>
              <a:path h="4239427" w="3403937">
                <a:moveTo>
                  <a:pt x="0" y="0"/>
                </a:moveTo>
                <a:lnTo>
                  <a:pt x="3403937" y="0"/>
                </a:lnTo>
                <a:lnTo>
                  <a:pt x="3403937" y="4239427"/>
                </a:lnTo>
                <a:lnTo>
                  <a:pt x="0" y="4239427"/>
                </a:lnTo>
                <a:lnTo>
                  <a:pt x="0" y="0"/>
                </a:lnTo>
                <a:close/>
              </a:path>
            </a:pathLst>
          </a:custGeom>
          <a:blipFill>
            <a:blip r:embed="rId2"/>
            <a:stretch>
              <a:fillRect l="-3165" t="0" r="-3165" b="0"/>
            </a:stretch>
          </a:blipFill>
        </p:spPr>
      </p:sp>
      <p:sp>
        <p:nvSpPr>
          <p:cNvPr name="Freeform 4" id="4"/>
          <p:cNvSpPr/>
          <p:nvPr/>
        </p:nvSpPr>
        <p:spPr>
          <a:xfrm flipH="true" flipV="true" rot="0">
            <a:off x="1484637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Freeform 5" id="5"/>
          <p:cNvSpPr/>
          <p:nvPr/>
        </p:nvSpPr>
        <p:spPr>
          <a:xfrm flipH="true" flipV="false" rot="0">
            <a:off x="14716035" y="6047573"/>
            <a:ext cx="3571965" cy="4448698"/>
          </a:xfrm>
          <a:custGeom>
            <a:avLst/>
            <a:gdLst/>
            <a:ahLst/>
            <a:cxnLst/>
            <a:rect r="r" b="b" t="t" l="l"/>
            <a:pathLst>
              <a:path h="4448698" w="3571965">
                <a:moveTo>
                  <a:pt x="3571965" y="0"/>
                </a:moveTo>
                <a:lnTo>
                  <a:pt x="0" y="0"/>
                </a:lnTo>
                <a:lnTo>
                  <a:pt x="0" y="4448697"/>
                </a:lnTo>
                <a:lnTo>
                  <a:pt x="3571965" y="4448697"/>
                </a:lnTo>
                <a:lnTo>
                  <a:pt x="3571965" y="0"/>
                </a:lnTo>
                <a:close/>
              </a:path>
            </a:pathLst>
          </a:custGeom>
          <a:blipFill>
            <a:blip r:embed="rId2"/>
            <a:stretch>
              <a:fillRect l="-3165" t="0" r="-3165" b="0"/>
            </a:stretch>
          </a:blipFill>
        </p:spPr>
      </p:sp>
      <p:sp>
        <p:nvSpPr>
          <p:cNvPr name="Freeform 6" id="6"/>
          <p:cNvSpPr/>
          <p:nvPr/>
        </p:nvSpPr>
        <p:spPr>
          <a:xfrm flipH="false" flipV="true" rot="0">
            <a:off x="0" y="0"/>
            <a:ext cx="3260681" cy="4061009"/>
          </a:xfrm>
          <a:custGeom>
            <a:avLst/>
            <a:gdLst/>
            <a:ahLst/>
            <a:cxnLst/>
            <a:rect r="r" b="b" t="t" l="l"/>
            <a:pathLst>
              <a:path h="4061009" w="3260681">
                <a:moveTo>
                  <a:pt x="0" y="4061009"/>
                </a:moveTo>
                <a:lnTo>
                  <a:pt x="3260681" y="4061009"/>
                </a:lnTo>
                <a:lnTo>
                  <a:pt x="3260681" y="0"/>
                </a:lnTo>
                <a:lnTo>
                  <a:pt x="0" y="0"/>
                </a:lnTo>
                <a:lnTo>
                  <a:pt x="0" y="4061009"/>
                </a:lnTo>
                <a:close/>
              </a:path>
            </a:pathLst>
          </a:custGeom>
          <a:blipFill>
            <a:blip r:embed="rId2"/>
            <a:stretch>
              <a:fillRect l="-3165" t="0" r="-3165" b="0"/>
            </a:stretch>
          </a:blipFill>
        </p:spPr>
      </p:sp>
      <p:sp>
        <p:nvSpPr>
          <p:cNvPr name="TextBox 7" id="7"/>
          <p:cNvSpPr txBox="true"/>
          <p:nvPr/>
        </p:nvSpPr>
        <p:spPr>
          <a:xfrm rot="0">
            <a:off x="1028700" y="1336299"/>
            <a:ext cx="16824767" cy="6935623"/>
          </a:xfrm>
          <a:prstGeom prst="rect">
            <a:avLst/>
          </a:prstGeom>
        </p:spPr>
        <p:txBody>
          <a:bodyPr anchor="t" rtlCol="false" tIns="0" lIns="0" bIns="0" rIns="0">
            <a:spAutoFit/>
          </a:bodyPr>
          <a:lstStyle/>
          <a:p>
            <a:pPr algn="l">
              <a:lnSpc>
                <a:spcPts val="5521"/>
              </a:lnSpc>
              <a:spcBef>
                <a:spcPct val="0"/>
              </a:spcBef>
            </a:pPr>
            <a:r>
              <a:rPr lang="en-US" sz="3943">
                <a:solidFill>
                  <a:srgbClr val="000000"/>
                </a:solidFill>
                <a:latin typeface="Times New Roman Condensed"/>
                <a:ea typeface="Times New Roman Condensed"/>
                <a:cs typeface="Times New Roman Condensed"/>
                <a:sym typeface="Times New Roman Condensed"/>
              </a:rPr>
              <a:t> The major objectives identified with developing the task management application listed </a:t>
            </a:r>
          </a:p>
          <a:p>
            <a:pPr algn="l">
              <a:lnSpc>
                <a:spcPts val="5521"/>
              </a:lnSpc>
              <a:spcBef>
                <a:spcPct val="0"/>
              </a:spcBef>
            </a:pPr>
            <a:r>
              <a:rPr lang="en-US" sz="3943">
                <a:solidFill>
                  <a:srgbClr val="000000"/>
                </a:solidFill>
                <a:latin typeface="Times New Roman Condensed"/>
                <a:ea typeface="Times New Roman Condensed"/>
                <a:cs typeface="Times New Roman Condensed"/>
                <a:sym typeface="Times New Roman Condensed"/>
              </a:rPr>
              <a:t> below :</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Develop a GUI: develop a comprehensive User interface primarily prioritizes user experience using Tkinter . The GUI must be responsive and interactive </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Develop well defined functions: provide optimized functions to achieve functionalities such as add and remove tasks</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Allow for efficient methods to display user commands</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provide separate modules for organising daily tasks , future tasks , prioritizing based on deadlines</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Error handling must be graceful and efficient and must be specified using messagebox.</a:t>
            </a:r>
          </a:p>
          <a:p>
            <a:pPr algn="l" marL="743556" indent="-371778" lvl="1">
              <a:lnSpc>
                <a:spcPts val="4821"/>
              </a:lnSpc>
              <a:spcBef>
                <a:spcPct val="0"/>
              </a:spcBef>
              <a:buFont typeface="Arial"/>
              <a:buChar char="•"/>
            </a:pPr>
            <a:r>
              <a:rPr lang="en-US" sz="3443">
                <a:solidFill>
                  <a:srgbClr val="000000"/>
                </a:solidFill>
                <a:latin typeface="Times New Roman Condensed"/>
                <a:ea typeface="Times New Roman Condensed"/>
                <a:cs typeface="Times New Roman Condensed"/>
                <a:sym typeface="Times New Roman Condensed"/>
              </a:rPr>
              <a:t>Easy modification and management of tasks such as add, delete, postpone </a:t>
            </a:r>
          </a:p>
          <a:p>
            <a:pPr algn="l" marL="743556" indent="-371778" lvl="1">
              <a:lnSpc>
                <a:spcPts val="4821"/>
              </a:lnSpc>
              <a:buFont typeface="Arial"/>
              <a:buChar char="•"/>
            </a:pPr>
            <a:r>
              <a:rPr lang="en-US" sz="3443">
                <a:solidFill>
                  <a:srgbClr val="000000"/>
                </a:solidFill>
                <a:latin typeface="Times New Roman Condensed"/>
                <a:ea typeface="Times New Roman Condensed"/>
                <a:cs typeface="Times New Roman Condensed"/>
                <a:sym typeface="Times New Roman Condensed"/>
              </a:rPr>
              <a:t>Transitions between multiple windows must be smooth and must be modular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1484637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Freeform 3" id="3"/>
          <p:cNvSpPr/>
          <p:nvPr/>
        </p:nvSpPr>
        <p:spPr>
          <a:xfrm flipH="false" flipV="true" rot="0">
            <a:off x="0" y="0"/>
            <a:ext cx="3260681" cy="4061009"/>
          </a:xfrm>
          <a:custGeom>
            <a:avLst/>
            <a:gdLst/>
            <a:ahLst/>
            <a:cxnLst/>
            <a:rect r="r" b="b" t="t" l="l"/>
            <a:pathLst>
              <a:path h="4061009" w="3260681">
                <a:moveTo>
                  <a:pt x="0" y="4061009"/>
                </a:moveTo>
                <a:lnTo>
                  <a:pt x="3260681" y="4061009"/>
                </a:lnTo>
                <a:lnTo>
                  <a:pt x="3260681" y="0"/>
                </a:lnTo>
                <a:lnTo>
                  <a:pt x="0" y="0"/>
                </a:lnTo>
                <a:lnTo>
                  <a:pt x="0" y="4061009"/>
                </a:lnTo>
                <a:close/>
              </a:path>
            </a:pathLst>
          </a:custGeom>
          <a:blipFill>
            <a:blip r:embed="rId2"/>
            <a:stretch>
              <a:fillRect l="-3165" t="0" r="-3165" b="0"/>
            </a:stretch>
          </a:blipFill>
        </p:spPr>
      </p:sp>
      <p:sp>
        <p:nvSpPr>
          <p:cNvPr name="Freeform 4" id="4"/>
          <p:cNvSpPr/>
          <p:nvPr/>
        </p:nvSpPr>
        <p:spPr>
          <a:xfrm flipH="false" flipV="false" rot="0">
            <a:off x="0" y="6225991"/>
            <a:ext cx="3260681" cy="4061009"/>
          </a:xfrm>
          <a:custGeom>
            <a:avLst/>
            <a:gdLst/>
            <a:ahLst/>
            <a:cxnLst/>
            <a:rect r="r" b="b" t="t" l="l"/>
            <a:pathLst>
              <a:path h="4061009" w="3260681">
                <a:moveTo>
                  <a:pt x="0" y="0"/>
                </a:moveTo>
                <a:lnTo>
                  <a:pt x="3260681" y="0"/>
                </a:lnTo>
                <a:lnTo>
                  <a:pt x="3260681" y="4061009"/>
                </a:lnTo>
                <a:lnTo>
                  <a:pt x="0" y="4061009"/>
                </a:lnTo>
                <a:lnTo>
                  <a:pt x="0" y="0"/>
                </a:lnTo>
                <a:close/>
              </a:path>
            </a:pathLst>
          </a:custGeom>
          <a:blipFill>
            <a:blip r:embed="rId2"/>
            <a:stretch>
              <a:fillRect l="-3165" t="0" r="-3165" b="0"/>
            </a:stretch>
          </a:blipFill>
        </p:spPr>
      </p:sp>
      <p:sp>
        <p:nvSpPr>
          <p:cNvPr name="Freeform 5" id="5"/>
          <p:cNvSpPr/>
          <p:nvPr/>
        </p:nvSpPr>
        <p:spPr>
          <a:xfrm flipH="true" flipV="false" rot="0">
            <a:off x="15027319" y="6225991"/>
            <a:ext cx="3260681" cy="4061009"/>
          </a:xfrm>
          <a:custGeom>
            <a:avLst/>
            <a:gdLst/>
            <a:ahLst/>
            <a:cxnLst/>
            <a:rect r="r" b="b" t="t" l="l"/>
            <a:pathLst>
              <a:path h="4061009" w="3260681">
                <a:moveTo>
                  <a:pt x="3260681" y="0"/>
                </a:moveTo>
                <a:lnTo>
                  <a:pt x="0" y="0"/>
                </a:lnTo>
                <a:lnTo>
                  <a:pt x="0" y="4061009"/>
                </a:lnTo>
                <a:lnTo>
                  <a:pt x="3260681" y="4061009"/>
                </a:lnTo>
                <a:lnTo>
                  <a:pt x="3260681" y="0"/>
                </a:lnTo>
                <a:close/>
              </a:path>
            </a:pathLst>
          </a:custGeom>
          <a:blipFill>
            <a:blip r:embed="rId2"/>
            <a:stretch>
              <a:fillRect l="-3165" t="0" r="-3165" b="0"/>
            </a:stretch>
          </a:blipFill>
        </p:spPr>
      </p:sp>
      <p:sp>
        <p:nvSpPr>
          <p:cNvPr name="TextBox 6" id="6"/>
          <p:cNvSpPr txBox="true"/>
          <p:nvPr/>
        </p:nvSpPr>
        <p:spPr>
          <a:xfrm rot="0">
            <a:off x="7055381" y="-295275"/>
            <a:ext cx="2215555" cy="1438264"/>
          </a:xfrm>
          <a:prstGeom prst="rect">
            <a:avLst/>
          </a:prstGeom>
        </p:spPr>
        <p:txBody>
          <a:bodyPr anchor="t" rtlCol="false" tIns="0" lIns="0" bIns="0" rIns="0">
            <a:spAutoFit/>
          </a:bodyPr>
          <a:lstStyle/>
          <a:p>
            <a:pPr algn="ctr">
              <a:lnSpc>
                <a:spcPts val="10500"/>
              </a:lnSpc>
            </a:pPr>
            <a:r>
              <a:rPr lang="en-US" sz="7500" b="true">
                <a:solidFill>
                  <a:srgbClr val="000000"/>
                </a:solidFill>
                <a:latin typeface="Times New Roman Condensed Bold"/>
                <a:ea typeface="Times New Roman Condensed Bold"/>
                <a:cs typeface="Times New Roman Condensed Bold"/>
                <a:sym typeface="Times New Roman Condensed Bold"/>
              </a:rPr>
              <a:t>Scope </a:t>
            </a:r>
          </a:p>
        </p:txBody>
      </p:sp>
      <p:sp>
        <p:nvSpPr>
          <p:cNvPr name="TextBox 7" id="7"/>
          <p:cNvSpPr txBox="true"/>
          <p:nvPr/>
        </p:nvSpPr>
        <p:spPr>
          <a:xfrm rot="0">
            <a:off x="1266934" y="1344543"/>
            <a:ext cx="14627721" cy="8197418"/>
          </a:xfrm>
          <a:prstGeom prst="rect">
            <a:avLst/>
          </a:prstGeom>
        </p:spPr>
        <p:txBody>
          <a:bodyPr anchor="t" rtlCol="false" tIns="0" lIns="0" bIns="0" rIns="0">
            <a:spAutoFit/>
          </a:bodyPr>
          <a:lstStyle/>
          <a:p>
            <a:pPr algn="l">
              <a:lnSpc>
                <a:spcPts val="5658"/>
              </a:lnSpc>
            </a:pPr>
            <a:r>
              <a:rPr lang="en-US" sz="4041">
                <a:solidFill>
                  <a:srgbClr val="000000"/>
                </a:solidFill>
                <a:latin typeface="Times New Roman Condensed"/>
                <a:ea typeface="Times New Roman Condensed"/>
                <a:cs typeface="Times New Roman Condensed"/>
                <a:sym typeface="Times New Roman Condensed"/>
              </a:rPr>
              <a:t>The scope for the outlined objectives defined on the various modules of the task</a:t>
            </a:r>
          </a:p>
          <a:p>
            <a:pPr algn="l">
              <a:lnSpc>
                <a:spcPts val="5658"/>
              </a:lnSpc>
            </a:pPr>
            <a:r>
              <a:rPr lang="en-US" sz="4041">
                <a:solidFill>
                  <a:srgbClr val="000000"/>
                </a:solidFill>
                <a:latin typeface="Times New Roman Condensed"/>
                <a:ea typeface="Times New Roman Condensed"/>
                <a:cs typeface="Times New Roman Condensed"/>
                <a:sym typeface="Times New Roman Condensed"/>
              </a:rPr>
              <a:t>management application are defined as follows :</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User Interface Design</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Develop a user-friendly GUI using Tkinter that focuses on ease of use and intuitive navigation.</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Task Management System</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Implement features for adding, editing, deleting, and storing tasks for efficient task tracking.</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 Implement modules for organizing future tasks based on deadlines </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Develop functionalites to prioritize tasks , store incomplete tasks in a file </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 Messagebox and their application must be used for displaying and specification</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Provide a method to display user inputs and execute commands through an interactive GUI.</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Modularity must be ensured , transition between modules must be smooth</a:t>
            </a:r>
          </a:p>
          <a:p>
            <a:pPr algn="l" marL="721541" indent="-360771" lvl="1">
              <a:lnSpc>
                <a:spcPts val="4678"/>
              </a:lnSpc>
              <a:buFont typeface="Arial"/>
              <a:buChar char="•"/>
            </a:pPr>
            <a:r>
              <a:rPr lang="en-US" sz="3342">
                <a:solidFill>
                  <a:srgbClr val="000000"/>
                </a:solidFill>
                <a:latin typeface="Times New Roman Condensed"/>
                <a:ea typeface="Times New Roman Condensed"/>
                <a:cs typeface="Times New Roman Condensed"/>
                <a:sym typeface="Times New Roman Condensed"/>
              </a:rPr>
              <a:t> Error Handling and specification </a:t>
            </a:r>
          </a:p>
          <a:p>
            <a:pPr algn="l">
              <a:lnSpc>
                <a:spcPts val="3138"/>
              </a:lnSpc>
            </a:pPr>
          </a:p>
          <a:p>
            <a:pPr algn="l">
              <a:lnSpc>
                <a:spcPts val="313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225991"/>
            <a:ext cx="3260681" cy="4061009"/>
          </a:xfrm>
          <a:custGeom>
            <a:avLst/>
            <a:gdLst/>
            <a:ahLst/>
            <a:cxnLst/>
            <a:rect r="r" b="b" t="t" l="l"/>
            <a:pathLst>
              <a:path h="4061009" w="3260681">
                <a:moveTo>
                  <a:pt x="0" y="0"/>
                </a:moveTo>
                <a:lnTo>
                  <a:pt x="3260681" y="0"/>
                </a:lnTo>
                <a:lnTo>
                  <a:pt x="3260681" y="4061009"/>
                </a:lnTo>
                <a:lnTo>
                  <a:pt x="0" y="4061009"/>
                </a:lnTo>
                <a:lnTo>
                  <a:pt x="0" y="0"/>
                </a:lnTo>
                <a:close/>
              </a:path>
            </a:pathLst>
          </a:custGeom>
          <a:blipFill>
            <a:blip r:embed="rId2"/>
            <a:stretch>
              <a:fillRect l="-3165" t="0" r="-3165" b="0"/>
            </a:stretch>
          </a:blipFill>
        </p:spPr>
      </p:sp>
      <p:sp>
        <p:nvSpPr>
          <p:cNvPr name="Freeform 3" id="3"/>
          <p:cNvSpPr/>
          <p:nvPr/>
        </p:nvSpPr>
        <p:spPr>
          <a:xfrm flipH="true" flipV="false" rot="0">
            <a:off x="15615882" y="6959014"/>
            <a:ext cx="2672118" cy="3327986"/>
          </a:xfrm>
          <a:custGeom>
            <a:avLst/>
            <a:gdLst/>
            <a:ahLst/>
            <a:cxnLst/>
            <a:rect r="r" b="b" t="t" l="l"/>
            <a:pathLst>
              <a:path h="3327986" w="2672118">
                <a:moveTo>
                  <a:pt x="2672118" y="0"/>
                </a:moveTo>
                <a:lnTo>
                  <a:pt x="0" y="0"/>
                </a:lnTo>
                <a:lnTo>
                  <a:pt x="0" y="3327986"/>
                </a:lnTo>
                <a:lnTo>
                  <a:pt x="2672118" y="3327986"/>
                </a:lnTo>
                <a:lnTo>
                  <a:pt x="2672118" y="0"/>
                </a:lnTo>
                <a:close/>
              </a:path>
            </a:pathLst>
          </a:custGeom>
          <a:blipFill>
            <a:blip r:embed="rId2"/>
            <a:stretch>
              <a:fillRect l="-3165" t="0" r="-3165" b="0"/>
            </a:stretch>
          </a:blipFill>
        </p:spPr>
      </p:sp>
      <p:sp>
        <p:nvSpPr>
          <p:cNvPr name="Freeform 4" id="4"/>
          <p:cNvSpPr/>
          <p:nvPr/>
        </p:nvSpPr>
        <p:spPr>
          <a:xfrm flipH="false" flipV="true" rot="0">
            <a:off x="152400" y="0"/>
            <a:ext cx="3260681" cy="4061009"/>
          </a:xfrm>
          <a:custGeom>
            <a:avLst/>
            <a:gdLst/>
            <a:ahLst/>
            <a:cxnLst/>
            <a:rect r="r" b="b" t="t" l="l"/>
            <a:pathLst>
              <a:path h="4061009" w="3260681">
                <a:moveTo>
                  <a:pt x="0" y="4061009"/>
                </a:moveTo>
                <a:lnTo>
                  <a:pt x="3260681" y="4061009"/>
                </a:lnTo>
                <a:lnTo>
                  <a:pt x="3260681" y="0"/>
                </a:lnTo>
                <a:lnTo>
                  <a:pt x="0" y="0"/>
                </a:lnTo>
                <a:lnTo>
                  <a:pt x="0" y="4061009"/>
                </a:lnTo>
                <a:close/>
              </a:path>
            </a:pathLst>
          </a:custGeom>
          <a:blipFill>
            <a:blip r:embed="rId2"/>
            <a:stretch>
              <a:fillRect l="-3165" t="0" r="-3165" b="0"/>
            </a:stretch>
          </a:blipFill>
        </p:spPr>
      </p:sp>
      <p:sp>
        <p:nvSpPr>
          <p:cNvPr name="Freeform 5" id="5"/>
          <p:cNvSpPr/>
          <p:nvPr/>
        </p:nvSpPr>
        <p:spPr>
          <a:xfrm flipH="true" flipV="true" rot="0">
            <a:off x="1502731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TextBox 6" id="6"/>
          <p:cNvSpPr txBox="true"/>
          <p:nvPr/>
        </p:nvSpPr>
        <p:spPr>
          <a:xfrm rot="0">
            <a:off x="3928368" y="294611"/>
            <a:ext cx="10583664" cy="936612"/>
          </a:xfrm>
          <a:prstGeom prst="rect">
            <a:avLst/>
          </a:prstGeom>
        </p:spPr>
        <p:txBody>
          <a:bodyPr anchor="t" rtlCol="false" tIns="0" lIns="0" bIns="0" rIns="0">
            <a:spAutoFit/>
          </a:bodyPr>
          <a:lstStyle/>
          <a:p>
            <a:pPr algn="ctr">
              <a:lnSpc>
                <a:spcPts val="7700"/>
              </a:lnSpc>
            </a:pPr>
            <a:r>
              <a:rPr lang="en-US" sz="5500" b="true">
                <a:solidFill>
                  <a:srgbClr val="000000"/>
                </a:solidFill>
                <a:latin typeface="Canva Sans Bold"/>
                <a:ea typeface="Canva Sans Bold"/>
                <a:cs typeface="Canva Sans Bold"/>
                <a:sym typeface="Canva Sans Bold"/>
              </a:rPr>
              <a:t>Major modules , functionalities</a:t>
            </a:r>
          </a:p>
        </p:txBody>
      </p:sp>
      <p:sp>
        <p:nvSpPr>
          <p:cNvPr name="TextBox 7" id="7"/>
          <p:cNvSpPr txBox="true"/>
          <p:nvPr/>
        </p:nvSpPr>
        <p:spPr>
          <a:xfrm rot="0">
            <a:off x="1628909" y="1486771"/>
            <a:ext cx="4598917" cy="3482184"/>
          </a:xfrm>
          <a:prstGeom prst="rect">
            <a:avLst/>
          </a:prstGeom>
        </p:spPr>
        <p:txBody>
          <a:bodyPr anchor="t" rtlCol="false" tIns="0" lIns="0" bIns="0" rIns="0">
            <a:spAutoFit/>
          </a:bodyPr>
          <a:lstStyle/>
          <a:p>
            <a:pPr algn="ctr">
              <a:lnSpc>
                <a:spcPts val="5468"/>
              </a:lnSpc>
            </a:pPr>
            <a:r>
              <a:rPr lang="en-US" sz="3906">
                <a:solidFill>
                  <a:srgbClr val="000000"/>
                </a:solidFill>
                <a:latin typeface="Times New Roman Condensed"/>
                <a:ea typeface="Times New Roman Condensed"/>
                <a:cs typeface="Times New Roman Condensed"/>
                <a:sym typeface="Times New Roman Condensed"/>
              </a:rPr>
              <a:t>l</a:t>
            </a:r>
            <a:r>
              <a:rPr lang="en-US" sz="3906" u="sng">
                <a:solidFill>
                  <a:srgbClr val="000000"/>
                </a:solidFill>
                <a:latin typeface="Times New Roman Condensed"/>
                <a:ea typeface="Times New Roman Condensed"/>
                <a:cs typeface="Times New Roman Condensed"/>
                <a:sym typeface="Times New Roman Condensed"/>
              </a:rPr>
              <a:t>ogin and sign up modul</a:t>
            </a:r>
            <a:r>
              <a:rPr lang="en-US" sz="3906">
                <a:solidFill>
                  <a:srgbClr val="000000"/>
                </a:solidFill>
                <a:latin typeface="Times New Roman Condensed"/>
                <a:ea typeface="Times New Roman Condensed"/>
                <a:cs typeface="Times New Roman Condensed"/>
                <a:sym typeface="Times New Roman Condensed"/>
              </a:rPr>
              <a:t>e</a:t>
            </a:r>
          </a:p>
          <a:p>
            <a:pPr algn="l" marL="843335" indent="-421667" lvl="1">
              <a:lnSpc>
                <a:spcPts val="5468"/>
              </a:lnSpc>
              <a:buFont typeface="Arial"/>
              <a:buChar char="•"/>
            </a:pPr>
            <a:r>
              <a:rPr lang="en-US" sz="3906">
                <a:solidFill>
                  <a:srgbClr val="000000"/>
                </a:solidFill>
                <a:latin typeface="Times New Roman Condensed"/>
                <a:ea typeface="Times New Roman Condensed"/>
                <a:cs typeface="Times New Roman Condensed"/>
                <a:sym typeface="Times New Roman Condensed"/>
              </a:rPr>
              <a:t>login</a:t>
            </a:r>
          </a:p>
          <a:p>
            <a:pPr algn="l" marL="843335" indent="-421667" lvl="1">
              <a:lnSpc>
                <a:spcPts val="5468"/>
              </a:lnSpc>
              <a:buFont typeface="Arial"/>
              <a:buChar char="•"/>
            </a:pPr>
            <a:r>
              <a:rPr lang="en-US" sz="3906">
                <a:solidFill>
                  <a:srgbClr val="000000"/>
                </a:solidFill>
                <a:latin typeface="Times New Roman Condensed"/>
                <a:ea typeface="Times New Roman Condensed"/>
                <a:cs typeface="Times New Roman Condensed"/>
                <a:sym typeface="Times New Roman Condensed"/>
              </a:rPr>
              <a:t>sign up</a:t>
            </a:r>
          </a:p>
          <a:p>
            <a:pPr algn="l" marL="843335" indent="-421667" lvl="1">
              <a:lnSpc>
                <a:spcPts val="5468"/>
              </a:lnSpc>
              <a:buFont typeface="Arial"/>
              <a:buChar char="•"/>
            </a:pPr>
            <a:r>
              <a:rPr lang="en-US" sz="3906">
                <a:solidFill>
                  <a:srgbClr val="000000"/>
                </a:solidFill>
                <a:latin typeface="Times New Roman Condensed"/>
                <a:ea typeface="Times New Roman Condensed"/>
                <a:cs typeface="Times New Roman Condensed"/>
                <a:sym typeface="Times New Roman Condensed"/>
              </a:rPr>
              <a:t>forgot password</a:t>
            </a:r>
          </a:p>
          <a:p>
            <a:pPr algn="l" marL="843335" indent="-421667" lvl="1">
              <a:lnSpc>
                <a:spcPts val="5468"/>
              </a:lnSpc>
              <a:buFont typeface="Arial"/>
              <a:buChar char="•"/>
            </a:pPr>
            <a:r>
              <a:rPr lang="en-US" sz="3906">
                <a:solidFill>
                  <a:srgbClr val="000000"/>
                </a:solidFill>
                <a:latin typeface="Times New Roman Condensed"/>
                <a:ea typeface="Times New Roman Condensed"/>
                <a:cs typeface="Times New Roman Condensed"/>
                <a:sym typeface="Times New Roman Condensed"/>
              </a:rPr>
              <a:t>set password</a:t>
            </a:r>
          </a:p>
        </p:txBody>
      </p:sp>
      <p:sp>
        <p:nvSpPr>
          <p:cNvPr name="TextBox 8" id="8"/>
          <p:cNvSpPr txBox="true"/>
          <p:nvPr/>
        </p:nvSpPr>
        <p:spPr>
          <a:xfrm rot="0">
            <a:off x="6227826" y="1477246"/>
            <a:ext cx="4598917" cy="2879569"/>
          </a:xfrm>
          <a:prstGeom prst="rect">
            <a:avLst/>
          </a:prstGeom>
        </p:spPr>
        <p:txBody>
          <a:bodyPr anchor="t" rtlCol="false" tIns="0" lIns="0" bIns="0" rIns="0">
            <a:spAutoFit/>
          </a:bodyPr>
          <a:lstStyle/>
          <a:p>
            <a:pPr algn="ctr">
              <a:lnSpc>
                <a:spcPts val="5608"/>
              </a:lnSpc>
            </a:pPr>
            <a:r>
              <a:rPr lang="en-US" sz="4006" u="sng">
                <a:solidFill>
                  <a:srgbClr val="000000"/>
                </a:solidFill>
                <a:latin typeface="Times New Roman Condensed"/>
                <a:ea typeface="Times New Roman Condensed"/>
                <a:cs typeface="Times New Roman Condensed"/>
                <a:sym typeface="Times New Roman Condensed"/>
              </a:rPr>
              <a:t>create new account</a:t>
            </a:r>
            <a:r>
              <a:rPr lang="en-US" sz="4006">
                <a:solidFill>
                  <a:srgbClr val="000000"/>
                </a:solidFill>
                <a:latin typeface="Times New Roman Condensed"/>
                <a:ea typeface="Times New Roman Condensed"/>
                <a:cs typeface="Times New Roman Condensed"/>
                <a:sym typeface="Times New Roman Condensed"/>
              </a:rPr>
              <a:t>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user name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password</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confirm password</a:t>
            </a:r>
          </a:p>
        </p:txBody>
      </p:sp>
      <p:sp>
        <p:nvSpPr>
          <p:cNvPr name="TextBox 9" id="9"/>
          <p:cNvSpPr txBox="true"/>
          <p:nvPr/>
        </p:nvSpPr>
        <p:spPr>
          <a:xfrm rot="0">
            <a:off x="11016965" y="1124821"/>
            <a:ext cx="4598917" cy="3584419"/>
          </a:xfrm>
          <a:prstGeom prst="rect">
            <a:avLst/>
          </a:prstGeom>
        </p:spPr>
        <p:txBody>
          <a:bodyPr anchor="t" rtlCol="false" tIns="0" lIns="0" bIns="0" rIns="0">
            <a:spAutoFit/>
          </a:bodyPr>
          <a:lstStyle/>
          <a:p>
            <a:pPr algn="ctr">
              <a:lnSpc>
                <a:spcPts val="5608"/>
              </a:lnSpc>
            </a:pPr>
            <a:r>
              <a:rPr lang="en-US" sz="4006" u="sng">
                <a:solidFill>
                  <a:srgbClr val="000000"/>
                </a:solidFill>
                <a:latin typeface="Times New Roman Condensed"/>
                <a:ea typeface="Times New Roman Condensed"/>
                <a:cs typeface="Times New Roman Condensed"/>
                <a:sym typeface="Times New Roman Condensed"/>
              </a:rPr>
              <a:t>main menu </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plan future </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plan today</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prioritize task </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view tasks</a:t>
            </a:r>
          </a:p>
        </p:txBody>
      </p:sp>
      <p:sp>
        <p:nvSpPr>
          <p:cNvPr name="TextBox 10" id="10"/>
          <p:cNvSpPr txBox="true"/>
          <p:nvPr/>
        </p:nvSpPr>
        <p:spPr>
          <a:xfrm rot="0">
            <a:off x="1628909" y="5214977"/>
            <a:ext cx="4598917" cy="4289269"/>
          </a:xfrm>
          <a:prstGeom prst="rect">
            <a:avLst/>
          </a:prstGeom>
        </p:spPr>
        <p:txBody>
          <a:bodyPr anchor="t" rtlCol="false" tIns="0" lIns="0" bIns="0" rIns="0">
            <a:spAutoFit/>
          </a:bodyPr>
          <a:lstStyle/>
          <a:p>
            <a:pPr algn="ctr">
              <a:lnSpc>
                <a:spcPts val="5608"/>
              </a:lnSpc>
            </a:pPr>
            <a:r>
              <a:rPr lang="en-US" sz="4006" u="sng">
                <a:solidFill>
                  <a:srgbClr val="000000"/>
                </a:solidFill>
                <a:latin typeface="Times New Roman Condensed"/>
                <a:ea typeface="Times New Roman Condensed"/>
                <a:cs typeface="Times New Roman Condensed"/>
                <a:sym typeface="Times New Roman Condensed"/>
              </a:rPr>
              <a:t>plan today</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add task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delete task</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modify task</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prepond,postpone</a:t>
            </a:r>
          </a:p>
          <a:p>
            <a:pPr algn="ctr"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 </a:t>
            </a:r>
          </a:p>
        </p:txBody>
      </p:sp>
      <p:sp>
        <p:nvSpPr>
          <p:cNvPr name="TextBox 11" id="11"/>
          <p:cNvSpPr txBox="true"/>
          <p:nvPr/>
        </p:nvSpPr>
        <p:spPr>
          <a:xfrm rot="0">
            <a:off x="6727807" y="4956890"/>
            <a:ext cx="4598917" cy="4289269"/>
          </a:xfrm>
          <a:prstGeom prst="rect">
            <a:avLst/>
          </a:prstGeom>
        </p:spPr>
        <p:txBody>
          <a:bodyPr anchor="t" rtlCol="false" tIns="0" lIns="0" bIns="0" rIns="0">
            <a:spAutoFit/>
          </a:bodyPr>
          <a:lstStyle/>
          <a:p>
            <a:pPr algn="ctr">
              <a:lnSpc>
                <a:spcPts val="5608"/>
              </a:lnSpc>
            </a:pPr>
            <a:r>
              <a:rPr lang="en-US" sz="4006" u="sng">
                <a:solidFill>
                  <a:srgbClr val="000000"/>
                </a:solidFill>
                <a:latin typeface="Times New Roman Condensed"/>
                <a:ea typeface="Times New Roman Condensed"/>
                <a:cs typeface="Times New Roman Condensed"/>
                <a:sym typeface="Times New Roman Condensed"/>
              </a:rPr>
              <a:t>prioritize tasks</a:t>
            </a:r>
            <a:r>
              <a:rPr lang="en-US" sz="4006">
                <a:solidFill>
                  <a:srgbClr val="000000"/>
                </a:solidFill>
                <a:latin typeface="Times New Roman Condensed"/>
                <a:ea typeface="Times New Roman Condensed"/>
                <a:cs typeface="Times New Roman Condensed"/>
                <a:sym typeface="Times New Roman Condensed"/>
              </a:rPr>
              <a:t>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add deadline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modify deadline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delete deadline </a:t>
            </a:r>
          </a:p>
          <a:p>
            <a:pPr algn="l"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sort deadline (prioritize)</a:t>
            </a:r>
          </a:p>
        </p:txBody>
      </p:sp>
      <p:sp>
        <p:nvSpPr>
          <p:cNvPr name="TextBox 12" id="12"/>
          <p:cNvSpPr txBox="true"/>
          <p:nvPr/>
        </p:nvSpPr>
        <p:spPr>
          <a:xfrm rot="0">
            <a:off x="10826743" y="4981575"/>
            <a:ext cx="4598917" cy="4289269"/>
          </a:xfrm>
          <a:prstGeom prst="rect">
            <a:avLst/>
          </a:prstGeom>
        </p:spPr>
        <p:txBody>
          <a:bodyPr anchor="t" rtlCol="false" tIns="0" lIns="0" bIns="0" rIns="0">
            <a:spAutoFit/>
          </a:bodyPr>
          <a:lstStyle/>
          <a:p>
            <a:pPr algn="ctr">
              <a:lnSpc>
                <a:spcPts val="5608"/>
              </a:lnSpc>
            </a:pPr>
            <a:r>
              <a:rPr lang="en-US" sz="4006" u="sng">
                <a:solidFill>
                  <a:srgbClr val="000000"/>
                </a:solidFill>
                <a:latin typeface="Times New Roman Condensed"/>
                <a:ea typeface="Times New Roman Condensed"/>
                <a:cs typeface="Times New Roman Condensed"/>
                <a:sym typeface="Times New Roman Condensed"/>
              </a:rPr>
              <a:t>plan future</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add task </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delete task</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prepond,postpone</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add deadline </a:t>
            </a:r>
          </a:p>
          <a:p>
            <a:pPr algn="just" marL="864924" indent="-432462" lvl="1">
              <a:lnSpc>
                <a:spcPts val="5608"/>
              </a:lnSpc>
              <a:buFont typeface="Arial"/>
              <a:buChar char="•"/>
            </a:pPr>
            <a:r>
              <a:rPr lang="en-US" sz="4006">
                <a:solidFill>
                  <a:srgbClr val="000000"/>
                </a:solidFill>
                <a:latin typeface="Times New Roman Condensed"/>
                <a:ea typeface="Times New Roman Condensed"/>
                <a:cs typeface="Times New Roman Condensed"/>
                <a:sym typeface="Times New Roman Condensed"/>
              </a:rPr>
              <a:t>delete deadline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152400" y="0"/>
            <a:ext cx="3260681" cy="4061009"/>
          </a:xfrm>
          <a:custGeom>
            <a:avLst/>
            <a:gdLst/>
            <a:ahLst/>
            <a:cxnLst/>
            <a:rect r="r" b="b" t="t" l="l"/>
            <a:pathLst>
              <a:path h="4061009" w="3260681">
                <a:moveTo>
                  <a:pt x="0" y="4061009"/>
                </a:moveTo>
                <a:lnTo>
                  <a:pt x="3260681" y="4061009"/>
                </a:lnTo>
                <a:lnTo>
                  <a:pt x="3260681" y="0"/>
                </a:lnTo>
                <a:lnTo>
                  <a:pt x="0" y="0"/>
                </a:lnTo>
                <a:lnTo>
                  <a:pt x="0" y="4061009"/>
                </a:lnTo>
                <a:close/>
              </a:path>
            </a:pathLst>
          </a:custGeom>
          <a:blipFill>
            <a:blip r:embed="rId2"/>
            <a:stretch>
              <a:fillRect l="-3165" t="0" r="-3165" b="0"/>
            </a:stretch>
          </a:blipFill>
        </p:spPr>
      </p:sp>
      <p:sp>
        <p:nvSpPr>
          <p:cNvPr name="Freeform 3" id="3"/>
          <p:cNvSpPr/>
          <p:nvPr/>
        </p:nvSpPr>
        <p:spPr>
          <a:xfrm flipH="true" flipV="false" rot="0">
            <a:off x="15027319" y="6225991"/>
            <a:ext cx="3260681" cy="4061009"/>
          </a:xfrm>
          <a:custGeom>
            <a:avLst/>
            <a:gdLst/>
            <a:ahLst/>
            <a:cxnLst/>
            <a:rect r="r" b="b" t="t" l="l"/>
            <a:pathLst>
              <a:path h="4061009" w="3260681">
                <a:moveTo>
                  <a:pt x="3260681" y="0"/>
                </a:moveTo>
                <a:lnTo>
                  <a:pt x="0" y="0"/>
                </a:lnTo>
                <a:lnTo>
                  <a:pt x="0" y="4061009"/>
                </a:lnTo>
                <a:lnTo>
                  <a:pt x="3260681" y="4061009"/>
                </a:lnTo>
                <a:lnTo>
                  <a:pt x="3260681" y="0"/>
                </a:lnTo>
                <a:close/>
              </a:path>
            </a:pathLst>
          </a:custGeom>
          <a:blipFill>
            <a:blip r:embed="rId2"/>
            <a:stretch>
              <a:fillRect l="-3165" t="0" r="-3165" b="0"/>
            </a:stretch>
          </a:blipFill>
        </p:spPr>
      </p:sp>
      <p:sp>
        <p:nvSpPr>
          <p:cNvPr name="Freeform 4" id="4"/>
          <p:cNvSpPr/>
          <p:nvPr/>
        </p:nvSpPr>
        <p:spPr>
          <a:xfrm flipH="false" flipV="false" rot="0">
            <a:off x="0" y="6582502"/>
            <a:ext cx="2974429" cy="3704498"/>
          </a:xfrm>
          <a:custGeom>
            <a:avLst/>
            <a:gdLst/>
            <a:ahLst/>
            <a:cxnLst/>
            <a:rect r="r" b="b" t="t" l="l"/>
            <a:pathLst>
              <a:path h="3704498" w="2974429">
                <a:moveTo>
                  <a:pt x="0" y="0"/>
                </a:moveTo>
                <a:lnTo>
                  <a:pt x="2974429" y="0"/>
                </a:lnTo>
                <a:lnTo>
                  <a:pt x="2974429" y="3704498"/>
                </a:lnTo>
                <a:lnTo>
                  <a:pt x="0" y="3704498"/>
                </a:lnTo>
                <a:lnTo>
                  <a:pt x="0" y="0"/>
                </a:lnTo>
                <a:close/>
              </a:path>
            </a:pathLst>
          </a:custGeom>
          <a:blipFill>
            <a:blip r:embed="rId2"/>
            <a:stretch>
              <a:fillRect l="-3165" t="0" r="-3165" b="0"/>
            </a:stretch>
          </a:blipFill>
        </p:spPr>
      </p:sp>
      <p:sp>
        <p:nvSpPr>
          <p:cNvPr name="Freeform 5" id="5"/>
          <p:cNvSpPr/>
          <p:nvPr/>
        </p:nvSpPr>
        <p:spPr>
          <a:xfrm flipH="true" flipV="true" rot="0">
            <a:off x="1502731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TextBox 6" id="6"/>
          <p:cNvSpPr txBox="true"/>
          <p:nvPr/>
        </p:nvSpPr>
        <p:spPr>
          <a:xfrm rot="0">
            <a:off x="4836483" y="154976"/>
            <a:ext cx="7016552" cy="1028688"/>
          </a:xfrm>
          <a:prstGeom prst="rect">
            <a:avLst/>
          </a:prstGeom>
        </p:spPr>
        <p:txBody>
          <a:bodyPr anchor="t" rtlCol="false" tIns="0" lIns="0" bIns="0" rIns="0">
            <a:spAutoFit/>
          </a:bodyPr>
          <a:lstStyle/>
          <a:p>
            <a:pPr algn="ctr">
              <a:lnSpc>
                <a:spcPts val="8400"/>
              </a:lnSpc>
            </a:pPr>
            <a:r>
              <a:rPr lang="en-US" sz="6000" b="true">
                <a:solidFill>
                  <a:srgbClr val="000000"/>
                </a:solidFill>
                <a:latin typeface="Canva Sans Bold"/>
                <a:ea typeface="Canva Sans Bold"/>
                <a:cs typeface="Canva Sans Bold"/>
                <a:sym typeface="Canva Sans Bold"/>
              </a:rPr>
              <a:t>Technologies Used</a:t>
            </a:r>
          </a:p>
        </p:txBody>
      </p:sp>
      <p:sp>
        <p:nvSpPr>
          <p:cNvPr name="TextBox 7" id="7"/>
          <p:cNvSpPr txBox="true"/>
          <p:nvPr/>
        </p:nvSpPr>
        <p:spPr>
          <a:xfrm rot="0">
            <a:off x="336195" y="1471558"/>
            <a:ext cx="4932718" cy="4399547"/>
          </a:xfrm>
          <a:prstGeom prst="rect">
            <a:avLst/>
          </a:prstGeom>
        </p:spPr>
        <p:txBody>
          <a:bodyPr anchor="t" rtlCol="false" tIns="0" lIns="0" bIns="0" rIns="0">
            <a:spAutoFit/>
          </a:bodyPr>
          <a:lstStyle/>
          <a:p>
            <a:pPr algn="just">
              <a:lnSpc>
                <a:spcPts val="6880"/>
              </a:lnSpc>
            </a:pPr>
          </a:p>
          <a:p>
            <a:pPr algn="just" marL="1061039" indent="-530520" lvl="1">
              <a:lnSpc>
                <a:spcPts val="6880"/>
              </a:lnSpc>
              <a:buFont typeface="Arial"/>
              <a:buChar char="•"/>
            </a:pPr>
            <a:r>
              <a:rPr lang="en-US" sz="4914">
                <a:solidFill>
                  <a:srgbClr val="000000"/>
                </a:solidFill>
                <a:latin typeface="Times New Roman Condensed"/>
                <a:ea typeface="Times New Roman Condensed"/>
                <a:cs typeface="Times New Roman Condensed"/>
                <a:sym typeface="Times New Roman Condensed"/>
              </a:rPr>
              <a:t>easy integration :</a:t>
            </a:r>
          </a:p>
          <a:p>
            <a:pPr algn="just" marL="1061039" indent="-530520" lvl="1">
              <a:lnSpc>
                <a:spcPts val="6880"/>
              </a:lnSpc>
              <a:buFont typeface="Arial"/>
              <a:buChar char="•"/>
            </a:pPr>
            <a:r>
              <a:rPr lang="en-US" sz="4914">
                <a:solidFill>
                  <a:srgbClr val="000000"/>
                </a:solidFill>
                <a:latin typeface="Times New Roman Condensed"/>
                <a:ea typeface="Times New Roman Condensed"/>
                <a:cs typeface="Times New Roman Condensed"/>
                <a:sym typeface="Times New Roman Condensed"/>
              </a:rPr>
              <a:t>Scalable                :</a:t>
            </a:r>
          </a:p>
          <a:p>
            <a:pPr algn="just" marL="1061039" indent="-530520" lvl="1">
              <a:lnSpc>
                <a:spcPts val="6880"/>
              </a:lnSpc>
              <a:buFont typeface="Arial"/>
              <a:buChar char="•"/>
            </a:pPr>
            <a:r>
              <a:rPr lang="en-US" sz="4914">
                <a:solidFill>
                  <a:srgbClr val="000000"/>
                </a:solidFill>
                <a:latin typeface="Times New Roman Condensed"/>
                <a:ea typeface="Times New Roman Condensed"/>
                <a:cs typeface="Times New Roman Condensed"/>
                <a:sym typeface="Times New Roman Condensed"/>
              </a:rPr>
              <a:t>User friendly       :</a:t>
            </a:r>
          </a:p>
          <a:p>
            <a:pPr algn="just" marL="1061039" indent="-530520" lvl="1">
              <a:lnSpc>
                <a:spcPts val="6880"/>
              </a:lnSpc>
              <a:buFont typeface="Arial"/>
              <a:buChar char="•"/>
            </a:pPr>
            <a:r>
              <a:rPr lang="en-US" sz="4914">
                <a:solidFill>
                  <a:srgbClr val="000000"/>
                </a:solidFill>
                <a:latin typeface="Times New Roman Condensed"/>
                <a:ea typeface="Times New Roman Condensed"/>
                <a:cs typeface="Times New Roman Condensed"/>
                <a:sym typeface="Times New Roman Condensed"/>
              </a:rPr>
              <a:t>libraries               : </a:t>
            </a:r>
          </a:p>
        </p:txBody>
      </p:sp>
      <p:sp>
        <p:nvSpPr>
          <p:cNvPr name="TextBox 8" id="8"/>
          <p:cNvSpPr txBox="true"/>
          <p:nvPr/>
        </p:nvSpPr>
        <p:spPr>
          <a:xfrm rot="0">
            <a:off x="5447452" y="2425778"/>
            <a:ext cx="6207125" cy="798196"/>
          </a:xfrm>
          <a:prstGeom prst="rect">
            <a:avLst/>
          </a:prstGeom>
        </p:spPr>
        <p:txBody>
          <a:bodyPr anchor="t" rtlCol="false" tIns="0" lIns="0" bIns="0" rIns="0">
            <a:spAutoFit/>
          </a:bodyPr>
          <a:lstStyle/>
          <a:p>
            <a:pPr algn="ctr">
              <a:lnSpc>
                <a:spcPts val="5879"/>
              </a:lnSpc>
            </a:pPr>
            <a:r>
              <a:rPr lang="en-US" sz="4199">
                <a:solidFill>
                  <a:srgbClr val="000000"/>
                </a:solidFill>
                <a:latin typeface="Times New Roman Condensed"/>
                <a:ea typeface="Times New Roman Condensed"/>
                <a:cs typeface="Times New Roman Condensed"/>
                <a:sym typeface="Times New Roman Condensed"/>
              </a:rPr>
              <a:t>easy to implement functionalities </a:t>
            </a:r>
          </a:p>
        </p:txBody>
      </p:sp>
      <p:sp>
        <p:nvSpPr>
          <p:cNvPr name="TextBox 9" id="9"/>
          <p:cNvSpPr txBox="true"/>
          <p:nvPr/>
        </p:nvSpPr>
        <p:spPr>
          <a:xfrm rot="0">
            <a:off x="5447452" y="3376373"/>
            <a:ext cx="5898555" cy="647065"/>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Scalable  and provides for optimization</a:t>
            </a:r>
          </a:p>
        </p:txBody>
      </p:sp>
      <p:sp>
        <p:nvSpPr>
          <p:cNvPr name="TextBox 10" id="10"/>
          <p:cNvSpPr txBox="true"/>
          <p:nvPr/>
        </p:nvSpPr>
        <p:spPr>
          <a:xfrm rot="0">
            <a:off x="5447452" y="4212047"/>
            <a:ext cx="7563247" cy="647065"/>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Python is user friendly and has low learning curve </a:t>
            </a:r>
          </a:p>
        </p:txBody>
      </p:sp>
      <p:sp>
        <p:nvSpPr>
          <p:cNvPr name="TextBox 11" id="11"/>
          <p:cNvSpPr txBox="true"/>
          <p:nvPr/>
        </p:nvSpPr>
        <p:spPr>
          <a:xfrm rot="0">
            <a:off x="5431653" y="5030562"/>
            <a:ext cx="6973491" cy="1247140"/>
          </a:xfrm>
          <a:prstGeom prst="rect">
            <a:avLst/>
          </a:prstGeom>
        </p:spPr>
        <p:txBody>
          <a:bodyPr anchor="t" rtlCol="false" tIns="0" lIns="0" bIns="0" rIns="0">
            <a:spAutoFit/>
          </a:bodyPr>
          <a:lstStyle/>
          <a:p>
            <a:pPr algn="l">
              <a:lnSpc>
                <a:spcPts val="4759"/>
              </a:lnSpc>
            </a:pPr>
            <a:r>
              <a:rPr lang="en-US" sz="3399">
                <a:solidFill>
                  <a:srgbClr val="000000"/>
                </a:solidFill>
                <a:latin typeface="Times New Roman Condensed"/>
                <a:ea typeface="Times New Roman Condensed"/>
                <a:cs typeface="Times New Roman Condensed"/>
                <a:sym typeface="Times New Roman Condensed"/>
              </a:rPr>
              <a:t>Python has a large built in library inclusive of </a:t>
            </a:r>
          </a:p>
          <a:p>
            <a:pPr algn="l"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various functionalities </a:t>
            </a:r>
          </a:p>
        </p:txBody>
      </p:sp>
      <p:sp>
        <p:nvSpPr>
          <p:cNvPr name="TextBox 12" id="12"/>
          <p:cNvSpPr txBox="true"/>
          <p:nvPr/>
        </p:nvSpPr>
        <p:spPr>
          <a:xfrm rot="0">
            <a:off x="6904335" y="1595383"/>
            <a:ext cx="2239665" cy="580390"/>
          </a:xfrm>
          <a:prstGeom prst="rect">
            <a:avLst/>
          </a:prstGeom>
        </p:spPr>
        <p:txBody>
          <a:bodyPr anchor="t" rtlCol="false" tIns="0" lIns="0" bIns="0" rIns="0">
            <a:spAutoFit/>
          </a:bodyPr>
          <a:lstStyle/>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Python</a:t>
            </a:r>
          </a:p>
        </p:txBody>
      </p:sp>
      <p:sp>
        <p:nvSpPr>
          <p:cNvPr name="TextBox 13" id="13"/>
          <p:cNvSpPr txBox="true"/>
          <p:nvPr/>
        </p:nvSpPr>
        <p:spPr>
          <a:xfrm rot="0">
            <a:off x="7693715" y="6515827"/>
            <a:ext cx="238075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2.Git Hub </a:t>
            </a:r>
          </a:p>
        </p:txBody>
      </p:sp>
      <p:sp>
        <p:nvSpPr>
          <p:cNvPr name="TextBox 14" id="14"/>
          <p:cNvSpPr txBox="true"/>
          <p:nvPr/>
        </p:nvSpPr>
        <p:spPr>
          <a:xfrm rot="0">
            <a:off x="1595482" y="6943817"/>
            <a:ext cx="3877667" cy="755650"/>
          </a:xfrm>
          <a:prstGeom prst="rect">
            <a:avLst/>
          </a:prstGeom>
        </p:spPr>
        <p:txBody>
          <a:bodyPr anchor="t" rtlCol="false" tIns="0" lIns="0" bIns="0" rIns="0">
            <a:spAutoFit/>
          </a:bodyPr>
          <a:lstStyle/>
          <a:p>
            <a:pPr algn="ctr" marL="863596" indent="-431798" lvl="1">
              <a:lnSpc>
                <a:spcPts val="5599"/>
              </a:lnSpc>
              <a:buFont typeface="Arial"/>
              <a:buChar char="•"/>
            </a:pPr>
            <a:r>
              <a:rPr lang="en-US" sz="3999">
                <a:solidFill>
                  <a:srgbClr val="000000"/>
                </a:solidFill>
                <a:latin typeface="Times New Roman Condensed"/>
                <a:ea typeface="Times New Roman Condensed"/>
                <a:cs typeface="Times New Roman Condensed"/>
                <a:sym typeface="Times New Roman Condensed"/>
              </a:rPr>
              <a:t>Version control :</a:t>
            </a:r>
          </a:p>
        </p:txBody>
      </p:sp>
      <p:sp>
        <p:nvSpPr>
          <p:cNvPr name="TextBox 15" id="15"/>
          <p:cNvSpPr txBox="true"/>
          <p:nvPr/>
        </p:nvSpPr>
        <p:spPr>
          <a:xfrm rot="0">
            <a:off x="1673776" y="7978232"/>
            <a:ext cx="3478609" cy="1371600"/>
          </a:xfrm>
          <a:prstGeom prst="rect">
            <a:avLst/>
          </a:prstGeom>
        </p:spPr>
        <p:txBody>
          <a:bodyPr anchor="t" rtlCol="false" tIns="0" lIns="0" bIns="0" rIns="0">
            <a:spAutoFit/>
          </a:bodyPr>
          <a:lstStyle/>
          <a:p>
            <a:pPr algn="ctr" marL="777238" indent="-388619" lvl="1">
              <a:lnSpc>
                <a:spcPts val="5039"/>
              </a:lnSpc>
              <a:buFont typeface="Arial"/>
              <a:buChar char="•"/>
            </a:pPr>
            <a:r>
              <a:rPr lang="en-US" sz="3599">
                <a:solidFill>
                  <a:srgbClr val="000000"/>
                </a:solidFill>
                <a:latin typeface="Times New Roman Condensed"/>
                <a:ea typeface="Times New Roman Condensed"/>
                <a:cs typeface="Times New Roman Condensed"/>
                <a:sym typeface="Times New Roman Condensed"/>
              </a:rPr>
              <a:t>Community </a:t>
            </a:r>
          </a:p>
          <a:p>
            <a:pPr algn="ctr">
              <a:lnSpc>
                <a:spcPts val="5459"/>
              </a:lnSpc>
            </a:pPr>
            <a:r>
              <a:rPr lang="en-US" sz="3899">
                <a:solidFill>
                  <a:srgbClr val="000000"/>
                </a:solidFill>
                <a:latin typeface="Times New Roman Condensed"/>
                <a:ea typeface="Times New Roman Condensed"/>
                <a:cs typeface="Times New Roman Condensed"/>
                <a:sym typeface="Times New Roman Condensed"/>
              </a:rPr>
              <a:t>        collaborations :</a:t>
            </a:r>
          </a:p>
        </p:txBody>
      </p:sp>
      <p:sp>
        <p:nvSpPr>
          <p:cNvPr name="TextBox 16" id="16"/>
          <p:cNvSpPr txBox="true"/>
          <p:nvPr/>
        </p:nvSpPr>
        <p:spPr>
          <a:xfrm rot="0">
            <a:off x="5572269" y="6953342"/>
            <a:ext cx="9498509" cy="689610"/>
          </a:xfrm>
          <a:prstGeom prst="rect">
            <a:avLst/>
          </a:prstGeom>
        </p:spPr>
        <p:txBody>
          <a:bodyPr anchor="t" rtlCol="false" tIns="0" lIns="0" bIns="0" rIns="0">
            <a:spAutoFit/>
          </a:bodyPr>
          <a:lstStyle/>
          <a:p>
            <a:pPr algn="ctr">
              <a:lnSpc>
                <a:spcPts val="5039"/>
              </a:lnSpc>
            </a:pPr>
            <a:r>
              <a:rPr lang="en-US" sz="3599">
                <a:solidFill>
                  <a:srgbClr val="000000"/>
                </a:solidFill>
                <a:latin typeface="Times New Roman Condensed"/>
                <a:ea typeface="Times New Roman Condensed"/>
                <a:cs typeface="Times New Roman Condensed"/>
                <a:sym typeface="Times New Roman Condensed"/>
              </a:rPr>
              <a:t>Allows to control modifications and revert to original code </a:t>
            </a:r>
          </a:p>
        </p:txBody>
      </p:sp>
      <p:sp>
        <p:nvSpPr>
          <p:cNvPr name="TextBox 17" id="17"/>
          <p:cNvSpPr txBox="true"/>
          <p:nvPr/>
        </p:nvSpPr>
        <p:spPr>
          <a:xfrm rot="0">
            <a:off x="5615726" y="8568690"/>
            <a:ext cx="9554170" cy="689610"/>
          </a:xfrm>
          <a:prstGeom prst="rect">
            <a:avLst/>
          </a:prstGeom>
        </p:spPr>
        <p:txBody>
          <a:bodyPr anchor="t" rtlCol="false" tIns="0" lIns="0" bIns="0" rIns="0">
            <a:spAutoFit/>
          </a:bodyPr>
          <a:lstStyle/>
          <a:p>
            <a:pPr algn="ctr">
              <a:lnSpc>
                <a:spcPts val="5039"/>
              </a:lnSpc>
            </a:pPr>
            <a:r>
              <a:rPr lang="en-US" sz="3599">
                <a:solidFill>
                  <a:srgbClr val="000000"/>
                </a:solidFill>
                <a:latin typeface="Times New Roman Condensed"/>
                <a:ea typeface="Times New Roman Condensed"/>
                <a:cs typeface="Times New Roman Condensed"/>
                <a:sym typeface="Times New Roman Condensed"/>
              </a:rPr>
              <a:t>Allows community to modify and contribute to your project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152400" y="0"/>
            <a:ext cx="3260681" cy="4061009"/>
          </a:xfrm>
          <a:custGeom>
            <a:avLst/>
            <a:gdLst/>
            <a:ahLst/>
            <a:cxnLst/>
            <a:rect r="r" b="b" t="t" l="l"/>
            <a:pathLst>
              <a:path h="4061009" w="3260681">
                <a:moveTo>
                  <a:pt x="0" y="4061009"/>
                </a:moveTo>
                <a:lnTo>
                  <a:pt x="3260681" y="4061009"/>
                </a:lnTo>
                <a:lnTo>
                  <a:pt x="3260681" y="0"/>
                </a:lnTo>
                <a:lnTo>
                  <a:pt x="0" y="0"/>
                </a:lnTo>
                <a:lnTo>
                  <a:pt x="0" y="4061009"/>
                </a:lnTo>
                <a:close/>
              </a:path>
            </a:pathLst>
          </a:custGeom>
          <a:blipFill>
            <a:blip r:embed="rId2"/>
            <a:stretch>
              <a:fillRect l="-3165" t="0" r="-3165" b="0"/>
            </a:stretch>
          </a:blipFill>
        </p:spPr>
      </p:sp>
      <p:sp>
        <p:nvSpPr>
          <p:cNvPr name="Freeform 3" id="3"/>
          <p:cNvSpPr/>
          <p:nvPr/>
        </p:nvSpPr>
        <p:spPr>
          <a:xfrm flipH="true" flipV="false" rot="0">
            <a:off x="15027319" y="6225991"/>
            <a:ext cx="3260681" cy="4061009"/>
          </a:xfrm>
          <a:custGeom>
            <a:avLst/>
            <a:gdLst/>
            <a:ahLst/>
            <a:cxnLst/>
            <a:rect r="r" b="b" t="t" l="l"/>
            <a:pathLst>
              <a:path h="4061009" w="3260681">
                <a:moveTo>
                  <a:pt x="3260681" y="0"/>
                </a:moveTo>
                <a:lnTo>
                  <a:pt x="0" y="0"/>
                </a:lnTo>
                <a:lnTo>
                  <a:pt x="0" y="4061009"/>
                </a:lnTo>
                <a:lnTo>
                  <a:pt x="3260681" y="4061009"/>
                </a:lnTo>
                <a:lnTo>
                  <a:pt x="3260681" y="0"/>
                </a:lnTo>
                <a:close/>
              </a:path>
            </a:pathLst>
          </a:custGeom>
          <a:blipFill>
            <a:blip r:embed="rId2"/>
            <a:stretch>
              <a:fillRect l="-3165" t="0" r="-3165" b="0"/>
            </a:stretch>
          </a:blipFill>
        </p:spPr>
      </p:sp>
      <p:sp>
        <p:nvSpPr>
          <p:cNvPr name="Freeform 4" id="4"/>
          <p:cNvSpPr/>
          <p:nvPr/>
        </p:nvSpPr>
        <p:spPr>
          <a:xfrm flipH="false" flipV="false" rot="0">
            <a:off x="0" y="6839360"/>
            <a:ext cx="2768192" cy="3447640"/>
          </a:xfrm>
          <a:custGeom>
            <a:avLst/>
            <a:gdLst/>
            <a:ahLst/>
            <a:cxnLst/>
            <a:rect r="r" b="b" t="t" l="l"/>
            <a:pathLst>
              <a:path h="3447640" w="2768192">
                <a:moveTo>
                  <a:pt x="0" y="0"/>
                </a:moveTo>
                <a:lnTo>
                  <a:pt x="2768192" y="0"/>
                </a:lnTo>
                <a:lnTo>
                  <a:pt x="2768192" y="3447640"/>
                </a:lnTo>
                <a:lnTo>
                  <a:pt x="0" y="3447640"/>
                </a:lnTo>
                <a:lnTo>
                  <a:pt x="0" y="0"/>
                </a:lnTo>
                <a:close/>
              </a:path>
            </a:pathLst>
          </a:custGeom>
          <a:blipFill>
            <a:blip r:embed="rId2"/>
            <a:stretch>
              <a:fillRect l="-3165" t="0" r="-3165" b="0"/>
            </a:stretch>
          </a:blipFill>
        </p:spPr>
      </p:sp>
      <p:sp>
        <p:nvSpPr>
          <p:cNvPr name="Freeform 5" id="5"/>
          <p:cNvSpPr/>
          <p:nvPr/>
        </p:nvSpPr>
        <p:spPr>
          <a:xfrm flipH="true" flipV="true" rot="0">
            <a:off x="1502731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TextBox 6" id="6"/>
          <p:cNvSpPr txBox="true"/>
          <p:nvPr/>
        </p:nvSpPr>
        <p:spPr>
          <a:xfrm rot="0">
            <a:off x="4836483" y="154976"/>
            <a:ext cx="7016552" cy="1028688"/>
          </a:xfrm>
          <a:prstGeom prst="rect">
            <a:avLst/>
          </a:prstGeom>
        </p:spPr>
        <p:txBody>
          <a:bodyPr anchor="t" rtlCol="false" tIns="0" lIns="0" bIns="0" rIns="0">
            <a:spAutoFit/>
          </a:bodyPr>
          <a:lstStyle/>
          <a:p>
            <a:pPr algn="ctr">
              <a:lnSpc>
                <a:spcPts val="8400"/>
              </a:lnSpc>
            </a:pPr>
            <a:r>
              <a:rPr lang="en-US" sz="6000" b="true">
                <a:solidFill>
                  <a:srgbClr val="000000"/>
                </a:solidFill>
                <a:latin typeface="Canva Sans Bold"/>
                <a:ea typeface="Canva Sans Bold"/>
                <a:cs typeface="Canva Sans Bold"/>
                <a:sym typeface="Canva Sans Bold"/>
              </a:rPr>
              <a:t>Technologies Used</a:t>
            </a:r>
          </a:p>
        </p:txBody>
      </p:sp>
      <p:sp>
        <p:nvSpPr>
          <p:cNvPr name="TextBox 7" id="7"/>
          <p:cNvSpPr txBox="true"/>
          <p:nvPr/>
        </p:nvSpPr>
        <p:spPr>
          <a:xfrm rot="0">
            <a:off x="494444" y="1481083"/>
            <a:ext cx="4932718" cy="4066807"/>
          </a:xfrm>
          <a:prstGeom prst="rect">
            <a:avLst/>
          </a:prstGeom>
        </p:spPr>
        <p:txBody>
          <a:bodyPr anchor="t" rtlCol="false" tIns="0" lIns="0" bIns="0" rIns="0">
            <a:spAutoFit/>
          </a:bodyPr>
          <a:lstStyle/>
          <a:p>
            <a:pPr algn="just">
              <a:lnSpc>
                <a:spcPts val="6320"/>
              </a:lnSpc>
            </a:pPr>
          </a:p>
          <a:p>
            <a:pPr algn="just" marL="974682" indent="-487341" lvl="1">
              <a:lnSpc>
                <a:spcPts val="6320"/>
              </a:lnSpc>
              <a:buFont typeface="Arial"/>
              <a:buChar char="•"/>
            </a:pPr>
            <a:r>
              <a:rPr lang="en-US" sz="4514">
                <a:solidFill>
                  <a:srgbClr val="000000"/>
                </a:solidFill>
                <a:latin typeface="Times New Roman Condensed"/>
                <a:ea typeface="Times New Roman Condensed"/>
                <a:cs typeface="Times New Roman Condensed"/>
                <a:sym typeface="Times New Roman Condensed"/>
              </a:rPr>
              <a:t>easy integration :</a:t>
            </a:r>
          </a:p>
          <a:p>
            <a:pPr algn="just" marL="974682" indent="-487341" lvl="1">
              <a:lnSpc>
                <a:spcPts val="6320"/>
              </a:lnSpc>
              <a:buFont typeface="Arial"/>
              <a:buChar char="•"/>
            </a:pPr>
            <a:r>
              <a:rPr lang="en-US" sz="4514">
                <a:solidFill>
                  <a:srgbClr val="000000"/>
                </a:solidFill>
                <a:latin typeface="Times New Roman Condensed"/>
                <a:ea typeface="Times New Roman Condensed"/>
                <a:cs typeface="Times New Roman Condensed"/>
                <a:sym typeface="Times New Roman Condensed"/>
              </a:rPr>
              <a:t>Scalable                :</a:t>
            </a:r>
          </a:p>
          <a:p>
            <a:pPr algn="just" marL="974682" indent="-487341" lvl="1">
              <a:lnSpc>
                <a:spcPts val="6320"/>
              </a:lnSpc>
              <a:buFont typeface="Arial"/>
              <a:buChar char="•"/>
            </a:pPr>
            <a:r>
              <a:rPr lang="en-US" sz="4514">
                <a:solidFill>
                  <a:srgbClr val="000000"/>
                </a:solidFill>
                <a:latin typeface="Times New Roman Condensed"/>
                <a:ea typeface="Times New Roman Condensed"/>
                <a:cs typeface="Times New Roman Condensed"/>
                <a:sym typeface="Times New Roman Condensed"/>
              </a:rPr>
              <a:t>User friendly       :</a:t>
            </a:r>
          </a:p>
          <a:p>
            <a:pPr algn="just" marL="974682" indent="-487341" lvl="1">
              <a:lnSpc>
                <a:spcPts val="6320"/>
              </a:lnSpc>
              <a:buFont typeface="Arial"/>
              <a:buChar char="•"/>
            </a:pPr>
            <a:r>
              <a:rPr lang="en-US" sz="4514">
                <a:solidFill>
                  <a:srgbClr val="000000"/>
                </a:solidFill>
                <a:latin typeface="Times New Roman Condensed"/>
                <a:ea typeface="Times New Roman Condensed"/>
                <a:cs typeface="Times New Roman Condensed"/>
                <a:sym typeface="Times New Roman Condensed"/>
              </a:rPr>
              <a:t>GUI                      : </a:t>
            </a:r>
          </a:p>
        </p:txBody>
      </p:sp>
      <p:sp>
        <p:nvSpPr>
          <p:cNvPr name="TextBox 8" id="8"/>
          <p:cNvSpPr txBox="true"/>
          <p:nvPr/>
        </p:nvSpPr>
        <p:spPr>
          <a:xfrm rot="0">
            <a:off x="5447452" y="2425778"/>
            <a:ext cx="6207125" cy="798196"/>
          </a:xfrm>
          <a:prstGeom prst="rect">
            <a:avLst/>
          </a:prstGeom>
        </p:spPr>
        <p:txBody>
          <a:bodyPr anchor="t" rtlCol="false" tIns="0" lIns="0" bIns="0" rIns="0">
            <a:spAutoFit/>
          </a:bodyPr>
          <a:lstStyle/>
          <a:p>
            <a:pPr algn="ctr">
              <a:lnSpc>
                <a:spcPts val="5879"/>
              </a:lnSpc>
            </a:pPr>
            <a:r>
              <a:rPr lang="en-US" sz="4199">
                <a:solidFill>
                  <a:srgbClr val="000000"/>
                </a:solidFill>
                <a:latin typeface="Times New Roman Condensed"/>
                <a:ea typeface="Times New Roman Condensed"/>
                <a:cs typeface="Times New Roman Condensed"/>
                <a:sym typeface="Times New Roman Condensed"/>
              </a:rPr>
              <a:t>easy to implement functionalities </a:t>
            </a:r>
          </a:p>
        </p:txBody>
      </p:sp>
      <p:sp>
        <p:nvSpPr>
          <p:cNvPr name="TextBox 9" id="9"/>
          <p:cNvSpPr txBox="true"/>
          <p:nvPr/>
        </p:nvSpPr>
        <p:spPr>
          <a:xfrm rot="0">
            <a:off x="5447452" y="3376373"/>
            <a:ext cx="5898555" cy="647065"/>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Scalable  and provides for optimization</a:t>
            </a:r>
          </a:p>
        </p:txBody>
      </p:sp>
      <p:sp>
        <p:nvSpPr>
          <p:cNvPr name="TextBox 10" id="10"/>
          <p:cNvSpPr txBox="true"/>
          <p:nvPr/>
        </p:nvSpPr>
        <p:spPr>
          <a:xfrm rot="0">
            <a:off x="5427162" y="4212047"/>
            <a:ext cx="7603828" cy="647065"/>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Tkinter is user friendly and has low learning curve </a:t>
            </a:r>
          </a:p>
        </p:txBody>
      </p:sp>
      <p:sp>
        <p:nvSpPr>
          <p:cNvPr name="TextBox 11" id="11"/>
          <p:cNvSpPr txBox="true"/>
          <p:nvPr/>
        </p:nvSpPr>
        <p:spPr>
          <a:xfrm rot="0">
            <a:off x="5431653" y="5030562"/>
            <a:ext cx="10300395" cy="1247140"/>
          </a:xfrm>
          <a:prstGeom prst="rect">
            <a:avLst/>
          </a:prstGeom>
        </p:spPr>
        <p:txBody>
          <a:bodyPr anchor="t" rtlCol="false" tIns="0" lIns="0" bIns="0" rIns="0">
            <a:spAutoFit/>
          </a:bodyPr>
          <a:lstStyle/>
          <a:p>
            <a:pPr algn="l">
              <a:lnSpc>
                <a:spcPts val="4759"/>
              </a:lnSpc>
            </a:pPr>
            <a:r>
              <a:rPr lang="en-US" sz="3399">
                <a:solidFill>
                  <a:srgbClr val="000000"/>
                </a:solidFill>
                <a:latin typeface="Times New Roman Condensed"/>
                <a:ea typeface="Times New Roman Condensed"/>
                <a:cs typeface="Times New Roman Condensed"/>
                <a:sym typeface="Times New Roman Condensed"/>
              </a:rPr>
              <a:t>Tkinter has a large built in library inclusive of </a:t>
            </a:r>
          </a:p>
          <a:p>
            <a:pPr algn="l" marL="0" indent="0" lvl="0">
              <a:lnSpc>
                <a:spcPts val="4759"/>
              </a:lnSpc>
              <a:spcBef>
                <a:spcPct val="0"/>
              </a:spcBef>
            </a:pPr>
            <a:r>
              <a:rPr lang="en-US" sz="3399">
                <a:solidFill>
                  <a:srgbClr val="000000"/>
                </a:solidFill>
                <a:latin typeface="Times New Roman Condensed"/>
                <a:ea typeface="Times New Roman Condensed"/>
                <a:cs typeface="Times New Roman Condensed"/>
                <a:sym typeface="Times New Roman Condensed"/>
              </a:rPr>
              <a:t>various functionalities focused on implementing graphical interfaces </a:t>
            </a:r>
          </a:p>
        </p:txBody>
      </p:sp>
      <p:sp>
        <p:nvSpPr>
          <p:cNvPr name="TextBox 12" id="12"/>
          <p:cNvSpPr txBox="true"/>
          <p:nvPr/>
        </p:nvSpPr>
        <p:spPr>
          <a:xfrm rot="0">
            <a:off x="7066657" y="1595383"/>
            <a:ext cx="1819771"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3.Tkinter</a:t>
            </a:r>
          </a:p>
        </p:txBody>
      </p:sp>
      <p:sp>
        <p:nvSpPr>
          <p:cNvPr name="TextBox 13" id="13"/>
          <p:cNvSpPr txBox="true"/>
          <p:nvPr/>
        </p:nvSpPr>
        <p:spPr>
          <a:xfrm rot="0">
            <a:off x="7674665" y="6430102"/>
            <a:ext cx="2622005" cy="718172"/>
          </a:xfrm>
          <a:prstGeom prst="rect">
            <a:avLst/>
          </a:prstGeom>
        </p:spPr>
        <p:txBody>
          <a:bodyPr anchor="t" rtlCol="false" tIns="0" lIns="0" bIns="0" rIns="0">
            <a:spAutoFit/>
          </a:bodyPr>
          <a:lstStyle/>
          <a:p>
            <a:pPr algn="l">
              <a:lnSpc>
                <a:spcPts val="5242"/>
              </a:lnSpc>
            </a:pPr>
            <a:r>
              <a:rPr lang="en-US" sz="3744">
                <a:solidFill>
                  <a:srgbClr val="000000"/>
                </a:solidFill>
                <a:latin typeface="Times New Roman Condensed"/>
                <a:ea typeface="Times New Roman Condensed"/>
                <a:cs typeface="Times New Roman Condensed"/>
                <a:sym typeface="Times New Roman Condensed"/>
              </a:rPr>
              <a:t>4.VS Code </a:t>
            </a:r>
          </a:p>
        </p:txBody>
      </p:sp>
      <p:sp>
        <p:nvSpPr>
          <p:cNvPr name="TextBox 14" id="14"/>
          <p:cNvSpPr txBox="true"/>
          <p:nvPr/>
        </p:nvSpPr>
        <p:spPr>
          <a:xfrm rot="0">
            <a:off x="494444" y="6918311"/>
            <a:ext cx="17793556" cy="2499204"/>
          </a:xfrm>
          <a:prstGeom prst="rect">
            <a:avLst/>
          </a:prstGeom>
        </p:spPr>
        <p:txBody>
          <a:bodyPr anchor="t" rtlCol="false" tIns="0" lIns="0" bIns="0" rIns="0">
            <a:spAutoFit/>
          </a:bodyPr>
          <a:lstStyle/>
          <a:p>
            <a:pPr algn="l" marL="692208" indent="-346104" lvl="1">
              <a:lnSpc>
                <a:spcPts val="4488"/>
              </a:lnSpc>
              <a:buFont typeface="Arial"/>
              <a:buChar char="•"/>
            </a:pPr>
            <a:r>
              <a:rPr lang="en-US" sz="3206">
                <a:solidFill>
                  <a:srgbClr val="000000"/>
                </a:solidFill>
                <a:latin typeface="Times New Roman Condensed"/>
                <a:ea typeface="Times New Roman Condensed"/>
                <a:cs typeface="Times New Roman Condensed"/>
                <a:sym typeface="Times New Roman Condensed"/>
              </a:rPr>
              <a:t>IntelliSense: Visual Studio Code offers intelligent code completion suggestions, saving time and reducing errors.</a:t>
            </a:r>
          </a:p>
          <a:p>
            <a:pPr algn="l" marL="735387" indent="-367694" lvl="1">
              <a:lnSpc>
                <a:spcPts val="4768"/>
              </a:lnSpc>
              <a:buFont typeface="Arial"/>
              <a:buChar char="•"/>
            </a:pPr>
            <a:r>
              <a:rPr lang="en-US" sz="3406">
                <a:solidFill>
                  <a:srgbClr val="000000"/>
                </a:solidFill>
                <a:latin typeface="Times New Roman Condensed"/>
                <a:ea typeface="Times New Roman Condensed"/>
                <a:cs typeface="Times New Roman Condensed"/>
                <a:sym typeface="Times New Roman Condensed"/>
              </a:rPr>
              <a:t>Extensive Extension Ecosystem: A wide range of extensions are available to customize the IDE for specific programming languages, frameworks, and workflows.</a:t>
            </a:r>
          </a:p>
          <a:p>
            <a:pPr algn="ctr">
              <a:lnSpc>
                <a:spcPts val="5608"/>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2869424" cy="3573719"/>
          </a:xfrm>
          <a:custGeom>
            <a:avLst/>
            <a:gdLst/>
            <a:ahLst/>
            <a:cxnLst/>
            <a:rect r="r" b="b" t="t" l="l"/>
            <a:pathLst>
              <a:path h="3573719" w="2869424">
                <a:moveTo>
                  <a:pt x="0" y="3573719"/>
                </a:moveTo>
                <a:lnTo>
                  <a:pt x="2869424" y="3573719"/>
                </a:lnTo>
                <a:lnTo>
                  <a:pt x="2869424" y="0"/>
                </a:lnTo>
                <a:lnTo>
                  <a:pt x="0" y="0"/>
                </a:lnTo>
                <a:lnTo>
                  <a:pt x="0" y="3573719"/>
                </a:lnTo>
                <a:close/>
              </a:path>
            </a:pathLst>
          </a:custGeom>
          <a:blipFill>
            <a:blip r:embed="rId2"/>
            <a:stretch>
              <a:fillRect l="-3165" t="0" r="-3165" b="0"/>
            </a:stretch>
          </a:blipFill>
        </p:spPr>
      </p:sp>
      <p:sp>
        <p:nvSpPr>
          <p:cNvPr name="Freeform 3" id="3"/>
          <p:cNvSpPr/>
          <p:nvPr/>
        </p:nvSpPr>
        <p:spPr>
          <a:xfrm flipH="true" flipV="true" rot="0">
            <a:off x="15027319" y="0"/>
            <a:ext cx="3260681" cy="4061009"/>
          </a:xfrm>
          <a:custGeom>
            <a:avLst/>
            <a:gdLst/>
            <a:ahLst/>
            <a:cxnLst/>
            <a:rect r="r" b="b" t="t" l="l"/>
            <a:pathLst>
              <a:path h="4061009" w="3260681">
                <a:moveTo>
                  <a:pt x="3260681" y="4061009"/>
                </a:moveTo>
                <a:lnTo>
                  <a:pt x="0" y="4061009"/>
                </a:lnTo>
                <a:lnTo>
                  <a:pt x="0" y="0"/>
                </a:lnTo>
                <a:lnTo>
                  <a:pt x="3260681" y="0"/>
                </a:lnTo>
                <a:lnTo>
                  <a:pt x="3260681" y="4061009"/>
                </a:lnTo>
                <a:close/>
              </a:path>
            </a:pathLst>
          </a:custGeom>
          <a:blipFill>
            <a:blip r:embed="rId2"/>
            <a:stretch>
              <a:fillRect l="-3165" t="0" r="-3165" b="0"/>
            </a:stretch>
          </a:blipFill>
        </p:spPr>
      </p:sp>
      <p:sp>
        <p:nvSpPr>
          <p:cNvPr name="Freeform 4" id="4"/>
          <p:cNvSpPr/>
          <p:nvPr/>
        </p:nvSpPr>
        <p:spPr>
          <a:xfrm flipH="false" flipV="false" rot="0">
            <a:off x="0" y="6606252"/>
            <a:ext cx="2969751" cy="3698671"/>
          </a:xfrm>
          <a:custGeom>
            <a:avLst/>
            <a:gdLst/>
            <a:ahLst/>
            <a:cxnLst/>
            <a:rect r="r" b="b" t="t" l="l"/>
            <a:pathLst>
              <a:path h="3698671" w="2969751">
                <a:moveTo>
                  <a:pt x="0" y="0"/>
                </a:moveTo>
                <a:lnTo>
                  <a:pt x="2969751" y="0"/>
                </a:lnTo>
                <a:lnTo>
                  <a:pt x="2969751" y="3698671"/>
                </a:lnTo>
                <a:lnTo>
                  <a:pt x="0" y="3698671"/>
                </a:lnTo>
                <a:lnTo>
                  <a:pt x="0" y="0"/>
                </a:lnTo>
                <a:close/>
              </a:path>
            </a:pathLst>
          </a:custGeom>
          <a:blipFill>
            <a:blip r:embed="rId2"/>
            <a:stretch>
              <a:fillRect l="-3165" t="0" r="-3165" b="0"/>
            </a:stretch>
          </a:blipFill>
        </p:spPr>
      </p:sp>
      <p:sp>
        <p:nvSpPr>
          <p:cNvPr name="Freeform 5" id="5"/>
          <p:cNvSpPr/>
          <p:nvPr/>
        </p:nvSpPr>
        <p:spPr>
          <a:xfrm flipH="true" flipV="false" rot="0">
            <a:off x="15328300" y="6788608"/>
            <a:ext cx="2959700" cy="3686153"/>
          </a:xfrm>
          <a:custGeom>
            <a:avLst/>
            <a:gdLst/>
            <a:ahLst/>
            <a:cxnLst/>
            <a:rect r="r" b="b" t="t" l="l"/>
            <a:pathLst>
              <a:path h="3686153" w="2959700">
                <a:moveTo>
                  <a:pt x="2959700" y="0"/>
                </a:moveTo>
                <a:lnTo>
                  <a:pt x="0" y="0"/>
                </a:lnTo>
                <a:lnTo>
                  <a:pt x="0" y="3686154"/>
                </a:lnTo>
                <a:lnTo>
                  <a:pt x="2959700" y="3686154"/>
                </a:lnTo>
                <a:lnTo>
                  <a:pt x="2959700" y="0"/>
                </a:lnTo>
                <a:close/>
              </a:path>
            </a:pathLst>
          </a:custGeom>
          <a:blipFill>
            <a:blip r:embed="rId2"/>
            <a:stretch>
              <a:fillRect l="-3165" t="0" r="-3165" b="0"/>
            </a:stretch>
          </a:blipFill>
        </p:spPr>
      </p:sp>
      <p:sp>
        <p:nvSpPr>
          <p:cNvPr name="TextBox 6" id="6"/>
          <p:cNvSpPr txBox="true"/>
          <p:nvPr/>
        </p:nvSpPr>
        <p:spPr>
          <a:xfrm rot="0">
            <a:off x="6593984" y="16828"/>
            <a:ext cx="4279503" cy="1530342"/>
          </a:xfrm>
          <a:prstGeom prst="rect">
            <a:avLst/>
          </a:prstGeom>
        </p:spPr>
        <p:txBody>
          <a:bodyPr anchor="t" rtlCol="false" tIns="0" lIns="0" bIns="0" rIns="0">
            <a:spAutoFit/>
          </a:bodyPr>
          <a:lstStyle/>
          <a:p>
            <a:pPr algn="ctr">
              <a:lnSpc>
                <a:spcPts val="11200"/>
              </a:lnSpc>
            </a:pPr>
            <a:r>
              <a:rPr lang="en-US" sz="8000" b="true">
                <a:solidFill>
                  <a:srgbClr val="000000"/>
                </a:solidFill>
                <a:latin typeface="Times New Roman Condensed Bold"/>
                <a:ea typeface="Times New Roman Condensed Bold"/>
                <a:cs typeface="Times New Roman Condensed Bold"/>
                <a:sym typeface="Times New Roman Condensed Bold"/>
              </a:rPr>
              <a:t>Conclusion </a:t>
            </a:r>
          </a:p>
        </p:txBody>
      </p:sp>
      <p:sp>
        <p:nvSpPr>
          <p:cNvPr name="TextBox 7" id="7"/>
          <p:cNvSpPr txBox="true"/>
          <p:nvPr/>
        </p:nvSpPr>
        <p:spPr>
          <a:xfrm rot="0">
            <a:off x="669719" y="1385245"/>
            <a:ext cx="17618281" cy="6572729"/>
          </a:xfrm>
          <a:prstGeom prst="rect">
            <a:avLst/>
          </a:prstGeom>
        </p:spPr>
        <p:txBody>
          <a:bodyPr anchor="t" rtlCol="false" tIns="0" lIns="0" bIns="0" rIns="0">
            <a:spAutoFit/>
          </a:bodyPr>
          <a:lstStyle/>
          <a:p>
            <a:pPr algn="l">
              <a:lnSpc>
                <a:spcPts val="5748"/>
              </a:lnSpc>
              <a:spcBef>
                <a:spcPct val="0"/>
              </a:spcBef>
            </a:pPr>
            <a:r>
              <a:rPr lang="en-US" sz="4106">
                <a:solidFill>
                  <a:srgbClr val="000000"/>
                </a:solidFill>
                <a:latin typeface="Times New Roman Condensed"/>
                <a:ea typeface="Times New Roman Condensed"/>
                <a:cs typeface="Times New Roman Condensed"/>
                <a:sym typeface="Times New Roman Condensed"/>
              </a:rPr>
              <a:t>The  tkinter-based task management application offers a user-friendly interface to efficiently organize and prioritize tasks. Key features such as task creation, editing, deletion, and      marking as complete enhance productivity. The ability to set deadlines and reminders ensures timely task completion. The application's intuitive design and straightforward functionality make it accessible to users of all levels. While this application provides a solid foundation for  task management, future enhancements could include advanced features like task dependencies, recurring tasks, and integration with popular productivity tools. The tkinter-based application serves as a valuable tool for individuals seeking to streamline their workflow and achieve their goals.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DAGXrZZ-3CQ</dc:identifier>
  <dcterms:modified xsi:type="dcterms:W3CDTF">2011-08-01T06:04:30Z</dcterms:modified>
  <cp:revision>1</cp:revision>
  <dc:title>Thank</dc:title>
</cp:coreProperties>
</file>

<file path=docProps/thumbnail.jpeg>
</file>